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66" r:id="rId5"/>
    <p:sldId id="269" r:id="rId6"/>
    <p:sldId id="270" r:id="rId7"/>
    <p:sldId id="271" r:id="rId8"/>
    <p:sldId id="272" r:id="rId9"/>
    <p:sldId id="273" r:id="rId10"/>
    <p:sldId id="259" r:id="rId11"/>
    <p:sldId id="268" r:id="rId12"/>
    <p:sldId id="262" r:id="rId13"/>
    <p:sldId id="267" r:id="rId14"/>
    <p:sldId id="274" r:id="rId15"/>
    <p:sldId id="275" r:id="rId16"/>
    <p:sldId id="276" r:id="rId17"/>
    <p:sldId id="277" r:id="rId18"/>
    <p:sldId id="280" r:id="rId19"/>
    <p:sldId id="278" r:id="rId20"/>
    <p:sldId id="281" r:id="rId21"/>
    <p:sldId id="287" r:id="rId22"/>
    <p:sldId id="29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36876E-6A88-435B-9CEB-704171ABBE09}">
          <p14:sldIdLst>
            <p14:sldId id="256"/>
            <p14:sldId id="257"/>
            <p14:sldId id="265"/>
            <p14:sldId id="266"/>
            <p14:sldId id="269"/>
            <p14:sldId id="270"/>
            <p14:sldId id="271"/>
            <p14:sldId id="272"/>
            <p14:sldId id="273"/>
            <p14:sldId id="259"/>
            <p14:sldId id="268"/>
            <p14:sldId id="262"/>
            <p14:sldId id="267"/>
            <p14:sldId id="274"/>
            <p14:sldId id="275"/>
            <p14:sldId id="276"/>
            <p14:sldId id="277"/>
            <p14:sldId id="280"/>
            <p14:sldId id="278"/>
            <p14:sldId id="281"/>
            <p14:sldId id="287"/>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41AA2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2/10/2018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2/10/2018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2/10/2018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2/10/2018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2/10/2018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2/10/2018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2/10/2018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5.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5.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98713"/>
            <a:ext cx="9448800" cy="2610678"/>
          </a:xfrm>
        </p:spPr>
        <p:txBody>
          <a:bodyPr>
            <a:normAutofit fontScale="90000"/>
          </a:bodyPr>
          <a:lstStyle/>
          <a:p>
            <a:r>
              <a:rPr lang="en-GB" sz="8000" b="1" dirty="0">
                <a:solidFill>
                  <a:schemeClr val="accent4">
                    <a:lumMod val="75000"/>
                  </a:schemeClr>
                </a:solidFill>
              </a:rPr>
              <a:t>BLEND</a:t>
            </a:r>
            <a:br>
              <a:rPr lang="en-GB" b="1" dirty="0">
                <a:solidFill>
                  <a:schemeClr val="accent4">
                    <a:lumMod val="75000"/>
                  </a:schemeClr>
                </a:solidFill>
              </a:rPr>
            </a:br>
            <a:r>
              <a:rPr lang="en-GB" b="1" dirty="0">
                <a:solidFill>
                  <a:schemeClr val="accent4">
                    <a:lumMod val="75000"/>
                  </a:schemeClr>
                </a:solidFill>
              </a:rPr>
              <a:t>the youth provision vision</a:t>
            </a:r>
          </a:p>
        </p:txBody>
      </p:sp>
      <p:sp>
        <p:nvSpPr>
          <p:cNvPr id="3" name="Subtitle 2"/>
          <p:cNvSpPr>
            <a:spLocks noGrp="1"/>
          </p:cNvSpPr>
          <p:nvPr>
            <p:ph type="subTitle" idx="1"/>
          </p:nvPr>
        </p:nvSpPr>
        <p:spPr>
          <a:xfrm>
            <a:off x="1371600" y="4374323"/>
            <a:ext cx="9448800" cy="685800"/>
          </a:xfrm>
        </p:spPr>
        <p:txBody>
          <a:bodyPr/>
          <a:lstStyle/>
          <a:p>
            <a:r>
              <a:rPr lang="en-GB" b="1" dirty="0">
                <a:solidFill>
                  <a:schemeClr val="accent6">
                    <a:lumMod val="40000"/>
                    <a:lumOff val="60000"/>
                  </a:schemeClr>
                </a:solidFill>
              </a:rPr>
              <a:t>Powered by: </a:t>
            </a:r>
            <a:r>
              <a:rPr lang="en-GB" sz="2800" b="1" i="1" dirty="0">
                <a:solidFill>
                  <a:schemeClr val="accent6">
                    <a:lumMod val="40000"/>
                    <a:lumOff val="60000"/>
                  </a:schemeClr>
                </a:solidFill>
              </a:rPr>
              <a:t>BLEND youth collective C.I.C</a:t>
            </a:r>
            <a:endParaRPr lang="en-GB" b="1" i="1" dirty="0">
              <a:solidFill>
                <a:schemeClr val="accent6">
                  <a:lumMod val="40000"/>
                  <a:lumOff val="60000"/>
                </a:schemeClr>
              </a:solidFill>
            </a:endParaRPr>
          </a:p>
        </p:txBody>
      </p:sp>
    </p:spTree>
    <p:extLst>
      <p:ext uri="{BB962C8B-B14F-4D97-AF65-F5344CB8AC3E}">
        <p14:creationId xmlns:p14="http://schemas.microsoft.com/office/powerpoint/2010/main" val="233794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64235"/>
            <a:ext cx="10820399" cy="815925"/>
          </a:xfrm>
        </p:spPr>
        <p:txBody>
          <a:bodyPr/>
          <a:lstStyle/>
          <a:p>
            <a:pPr algn="l"/>
            <a:r>
              <a:rPr lang="en-GB" b="1" dirty="0">
                <a:solidFill>
                  <a:srgbClr val="FFFF66"/>
                </a:solidFill>
              </a:rPr>
              <a:t>  How it would look</a:t>
            </a:r>
          </a:p>
        </p:txBody>
      </p:sp>
      <p:sp>
        <p:nvSpPr>
          <p:cNvPr id="6" name="Text Placeholder 5"/>
          <p:cNvSpPr>
            <a:spLocks noGrp="1"/>
          </p:cNvSpPr>
          <p:nvPr>
            <p:ph type="body" idx="1"/>
          </p:nvPr>
        </p:nvSpPr>
        <p:spPr>
          <a:xfrm>
            <a:off x="1024467" y="1280160"/>
            <a:ext cx="10490200" cy="4855597"/>
          </a:xfrm>
        </p:spPr>
        <p:txBody>
          <a:bodyPr>
            <a:normAutofit fontScale="62500" lnSpcReduction="20000"/>
          </a:bodyPr>
          <a:lstStyle/>
          <a:p>
            <a:pPr algn="l">
              <a:lnSpc>
                <a:spcPct val="140000"/>
              </a:lnSpc>
            </a:pPr>
            <a:r>
              <a:rPr lang="en-GB" sz="2900" b="1" spc="120" dirty="0">
                <a:solidFill>
                  <a:schemeClr val="accent5">
                    <a:lumMod val="40000"/>
                    <a:lumOff val="60000"/>
                  </a:schemeClr>
                </a:solidFill>
              </a:rPr>
              <a:t>A large open plan building would be the only way this dream could be built. </a:t>
            </a:r>
          </a:p>
          <a:p>
            <a:pPr algn="l">
              <a:lnSpc>
                <a:spcPct val="140000"/>
              </a:lnSpc>
            </a:pPr>
            <a:r>
              <a:rPr lang="en-GB" sz="2900" b="1" spc="120" dirty="0">
                <a:solidFill>
                  <a:schemeClr val="accent5">
                    <a:lumMod val="40000"/>
                    <a:lumOff val="60000"/>
                  </a:schemeClr>
                </a:solidFill>
              </a:rPr>
              <a:t>This would house a skate bowl, climbing walls, cafe and lounge area, small shop outlet and multi-use space to hold our youth groups and other youth based activities, including </a:t>
            </a:r>
            <a:r>
              <a:rPr lang="en-GB" sz="2900" b="1" spc="120" dirty="0" err="1">
                <a:solidFill>
                  <a:schemeClr val="accent5">
                    <a:lumMod val="40000"/>
                    <a:lumOff val="60000"/>
                  </a:schemeClr>
                </a:solidFill>
              </a:rPr>
              <a:t>Bude</a:t>
            </a:r>
            <a:r>
              <a:rPr lang="en-GB" sz="2900" b="1" spc="120" dirty="0">
                <a:solidFill>
                  <a:schemeClr val="accent5">
                    <a:lumMod val="40000"/>
                    <a:lumOff val="60000"/>
                  </a:schemeClr>
                </a:solidFill>
              </a:rPr>
              <a:t> beats dance crew, </a:t>
            </a:r>
            <a:r>
              <a:rPr lang="en-GB" sz="2900" b="1" spc="120" dirty="0" err="1">
                <a:solidFill>
                  <a:schemeClr val="accent5">
                    <a:lumMod val="40000"/>
                    <a:lumOff val="60000"/>
                  </a:schemeClr>
                </a:solidFill>
              </a:rPr>
              <a:t>Waveriders</a:t>
            </a:r>
            <a:r>
              <a:rPr lang="en-GB" sz="2900" b="1" spc="120" dirty="0">
                <a:solidFill>
                  <a:schemeClr val="accent5">
                    <a:lumMod val="40000"/>
                    <a:lumOff val="60000"/>
                  </a:schemeClr>
                </a:solidFill>
              </a:rPr>
              <a:t> surf club and Beat Bus toddler music sessions.</a:t>
            </a:r>
          </a:p>
          <a:p>
            <a:pPr algn="l">
              <a:lnSpc>
                <a:spcPct val="140000"/>
              </a:lnSpc>
            </a:pPr>
            <a:r>
              <a:rPr lang="en-GB" sz="2900" b="1" spc="120" dirty="0">
                <a:solidFill>
                  <a:schemeClr val="accent5">
                    <a:lumMod val="40000"/>
                    <a:lumOff val="60000"/>
                  </a:schemeClr>
                </a:solidFill>
              </a:rPr>
              <a:t>The general look and feel would be of a high end adult venue. Getting as far from the standard model of a youth club as possible. Stylish interiors, décor and furnishings. In doing this we make it a transition hub from child to teen to adult.</a:t>
            </a:r>
          </a:p>
          <a:p>
            <a:pPr algn="l">
              <a:lnSpc>
                <a:spcPct val="140000"/>
              </a:lnSpc>
            </a:pPr>
            <a:r>
              <a:rPr lang="en-GB" sz="2900" b="1" spc="120" dirty="0">
                <a:solidFill>
                  <a:schemeClr val="accent5">
                    <a:lumMod val="40000"/>
                    <a:lumOff val="60000"/>
                  </a:schemeClr>
                </a:solidFill>
              </a:rPr>
              <a:t>There are buildings in the town that are crying out to be developed in to this venture and are major concerns for the general community due to their long term disuse and their ascetic appearance. </a:t>
            </a:r>
          </a:p>
          <a:p>
            <a:pPr algn="l">
              <a:lnSpc>
                <a:spcPct val="140000"/>
              </a:lnSpc>
            </a:pPr>
            <a:endParaRPr lang="en-GB" sz="2900" b="1" spc="120" dirty="0">
              <a:solidFill>
                <a:schemeClr val="accent5">
                  <a:lumMod val="40000"/>
                  <a:lumOff val="60000"/>
                </a:schemeClr>
              </a:solidFill>
            </a:endParaRPr>
          </a:p>
          <a:p>
            <a:endParaRPr lang="en-GB" dirty="0"/>
          </a:p>
        </p:txBody>
      </p:sp>
    </p:spTree>
    <p:extLst>
      <p:ext uri="{BB962C8B-B14F-4D97-AF65-F5344CB8AC3E}">
        <p14:creationId xmlns:p14="http://schemas.microsoft.com/office/powerpoint/2010/main" val="70168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01394" y="4965919"/>
            <a:ext cx="10822034" cy="618979"/>
          </a:xfrm>
        </p:spPr>
        <p:txBody>
          <a:bodyPr>
            <a:normAutofit/>
          </a:bodyPr>
          <a:lstStyle/>
          <a:p>
            <a:pPr algn="ctr"/>
            <a:r>
              <a:rPr lang="en-GB" b="1" i="1" dirty="0">
                <a:solidFill>
                  <a:srgbClr val="7030A0"/>
                </a:solidFill>
              </a:rPr>
              <a:t>A VISUAL IDEA </a:t>
            </a:r>
          </a:p>
        </p:txBody>
      </p:sp>
      <p:pic>
        <p:nvPicPr>
          <p:cNvPr id="15" name="Picture Placeholder 14"/>
          <p:cNvPicPr>
            <a:picLocks noGrp="1" noChangeAspect="1"/>
          </p:cNvPicPr>
          <p:nvPr>
            <p:ph type="pic" idx="1"/>
          </p:nvPr>
        </p:nvPicPr>
        <p:blipFill>
          <a:blip r:embed="rId2"/>
          <a:stretch>
            <a:fillRect/>
          </a:stretch>
        </p:blipFill>
        <p:spPr>
          <a:xfrm>
            <a:off x="1812349" y="242617"/>
            <a:ext cx="8391826" cy="4599704"/>
          </a:xfrm>
          <a:effectLst>
            <a:glow rad="228600">
              <a:schemeClr val="accent6">
                <a:satMod val="175000"/>
                <a:alpha val="40000"/>
              </a:schemeClr>
            </a:glow>
            <a:innerShdw blurRad="114300">
              <a:prstClr val="black"/>
            </a:innerShdw>
          </a:effectLst>
          <a:scene3d>
            <a:camera prst="orthographicFront"/>
            <a:lightRig rig="threePt" dir="t"/>
          </a:scene3d>
          <a:sp3d>
            <a:bevelT w="165100" prst="coolSlant"/>
          </a:sp3d>
        </p:spPr>
      </p:pic>
      <p:sp>
        <p:nvSpPr>
          <p:cNvPr id="9" name="Text Placeholder 8"/>
          <p:cNvSpPr>
            <a:spLocks noGrp="1"/>
          </p:cNvSpPr>
          <p:nvPr>
            <p:ph type="body" sz="half" idx="2"/>
          </p:nvPr>
        </p:nvSpPr>
        <p:spPr>
          <a:xfrm>
            <a:off x="548639" y="5570807"/>
            <a:ext cx="11127545" cy="1097280"/>
          </a:xfrm>
        </p:spPr>
        <p:txBody>
          <a:bodyPr>
            <a:noAutofit/>
          </a:bodyPr>
          <a:lstStyle/>
          <a:p>
            <a:pPr algn="ctr"/>
            <a:r>
              <a:rPr lang="en-GB" sz="1900" b="1" spc="120" dirty="0">
                <a:solidFill>
                  <a:schemeClr val="accent5">
                    <a:lumMod val="60000"/>
                    <a:lumOff val="40000"/>
                  </a:schemeClr>
                </a:solidFill>
              </a:rPr>
              <a:t>All the features are to scale. The layout is only an initial idea. The concept is to give an open, stylish and versatile space that can be adapted to a variety of  events and additional future activities.</a:t>
            </a:r>
          </a:p>
        </p:txBody>
      </p:sp>
    </p:spTree>
    <p:extLst>
      <p:ext uri="{BB962C8B-B14F-4D97-AF65-F5344CB8AC3E}">
        <p14:creationId xmlns:p14="http://schemas.microsoft.com/office/powerpoint/2010/main" val="216937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8618" y="762000"/>
            <a:ext cx="10809115" cy="612637"/>
          </a:xfrm>
        </p:spPr>
        <p:txBody>
          <a:bodyPr>
            <a:normAutofit fontScale="90000"/>
          </a:bodyPr>
          <a:lstStyle/>
          <a:p>
            <a:pPr algn="ctr"/>
            <a:r>
              <a:rPr lang="en-GB" b="1" dirty="0">
                <a:solidFill>
                  <a:schemeClr val="accent6">
                    <a:lumMod val="75000"/>
                  </a:schemeClr>
                </a:solidFill>
              </a:rPr>
              <a:t>HOW IT COULD LOOK</a:t>
            </a:r>
          </a:p>
        </p:txBody>
      </p:sp>
      <p:sp>
        <p:nvSpPr>
          <p:cNvPr id="6" name="Text Placeholder 5"/>
          <p:cNvSpPr>
            <a:spLocks noGrp="1"/>
          </p:cNvSpPr>
          <p:nvPr>
            <p:ph type="body" idx="1"/>
          </p:nvPr>
        </p:nvSpPr>
        <p:spPr>
          <a:xfrm>
            <a:off x="688618" y="4623491"/>
            <a:ext cx="3451582" cy="500548"/>
          </a:xfrm>
        </p:spPr>
        <p:txBody>
          <a:bodyPr/>
          <a:lstStyle/>
          <a:p>
            <a:pPr algn="ctr"/>
            <a:r>
              <a:rPr lang="en-GB" sz="2000" b="1" dirty="0">
                <a:solidFill>
                  <a:srgbClr val="FF0000"/>
                </a:solidFill>
              </a:rPr>
              <a:t>New build example</a:t>
            </a:r>
          </a:p>
        </p:txBody>
      </p:sp>
      <p:sp>
        <p:nvSpPr>
          <p:cNvPr id="10" name="Text Placeholder 9"/>
          <p:cNvSpPr>
            <a:spLocks noGrp="1"/>
          </p:cNvSpPr>
          <p:nvPr>
            <p:ph type="body" sz="half" idx="18"/>
          </p:nvPr>
        </p:nvSpPr>
        <p:spPr>
          <a:xfrm>
            <a:off x="688618" y="5178565"/>
            <a:ext cx="3451582" cy="1040120"/>
          </a:xfrm>
        </p:spPr>
        <p:txBody>
          <a:bodyPr/>
          <a:lstStyle/>
          <a:p>
            <a:pPr algn="ctr">
              <a:lnSpc>
                <a:spcPct val="100000"/>
              </a:lnSpc>
            </a:pPr>
            <a:r>
              <a:rPr lang="en-GB" spc="120" dirty="0"/>
              <a:t>A fresh modern design with a considerate finish . A great medium between needs and environmental impact.</a:t>
            </a:r>
          </a:p>
        </p:txBody>
      </p:sp>
      <p:sp>
        <p:nvSpPr>
          <p:cNvPr id="7" name="Text Placeholder 6"/>
          <p:cNvSpPr>
            <a:spLocks noGrp="1"/>
          </p:cNvSpPr>
          <p:nvPr>
            <p:ph type="body" sz="quarter" idx="3"/>
          </p:nvPr>
        </p:nvSpPr>
        <p:spPr>
          <a:xfrm>
            <a:off x="4374264" y="4623491"/>
            <a:ext cx="3448935" cy="500548"/>
          </a:xfrm>
        </p:spPr>
        <p:txBody>
          <a:bodyPr/>
          <a:lstStyle/>
          <a:p>
            <a:pPr algn="ctr"/>
            <a:r>
              <a:rPr lang="en-GB" sz="1800" b="1" dirty="0">
                <a:solidFill>
                  <a:srgbClr val="FFFF00"/>
                </a:solidFill>
              </a:rPr>
              <a:t>Indoor climbing wall</a:t>
            </a:r>
          </a:p>
        </p:txBody>
      </p:sp>
      <p:sp>
        <p:nvSpPr>
          <p:cNvPr id="11" name="Text Placeholder 10"/>
          <p:cNvSpPr>
            <a:spLocks noGrp="1"/>
          </p:cNvSpPr>
          <p:nvPr>
            <p:ph type="body" sz="half" idx="19"/>
          </p:nvPr>
        </p:nvSpPr>
        <p:spPr>
          <a:xfrm>
            <a:off x="4374264" y="5178565"/>
            <a:ext cx="3448935" cy="1040119"/>
          </a:xfrm>
        </p:spPr>
        <p:txBody>
          <a:bodyPr>
            <a:normAutofit/>
          </a:bodyPr>
          <a:lstStyle/>
          <a:p>
            <a:pPr algn="ctr">
              <a:lnSpc>
                <a:spcPct val="100000"/>
              </a:lnSpc>
            </a:pPr>
            <a:r>
              <a:rPr lang="en-GB" dirty="0"/>
              <a:t>A multi purpose, all user friendly climbing wall. This shows how features don’t have to be extreme, giving access to all skills levels.</a:t>
            </a:r>
          </a:p>
        </p:txBody>
      </p:sp>
      <p:sp>
        <p:nvSpPr>
          <p:cNvPr id="8" name="Text Placeholder 7"/>
          <p:cNvSpPr>
            <a:spLocks noGrp="1"/>
          </p:cNvSpPr>
          <p:nvPr>
            <p:ph type="body" sz="quarter" idx="13"/>
          </p:nvPr>
        </p:nvSpPr>
        <p:spPr>
          <a:xfrm>
            <a:off x="8041264" y="4623491"/>
            <a:ext cx="3456469" cy="500548"/>
          </a:xfrm>
        </p:spPr>
        <p:txBody>
          <a:bodyPr/>
          <a:lstStyle/>
          <a:p>
            <a:r>
              <a:rPr lang="en-GB" sz="2000" b="1" dirty="0">
                <a:solidFill>
                  <a:srgbClr val="41AA28"/>
                </a:solidFill>
              </a:rPr>
              <a:t>DC showroom. Newquay</a:t>
            </a:r>
          </a:p>
        </p:txBody>
      </p:sp>
      <p:pic>
        <p:nvPicPr>
          <p:cNvPr id="17" name="Picture Placeholder 16"/>
          <p:cNvPicPr>
            <a:picLocks noGrp="1" noChangeAspect="1"/>
          </p:cNvPicPr>
          <p:nvPr>
            <p:ph type="pic" idx="22"/>
          </p:nvPr>
        </p:nvPicPr>
        <p:blipFill>
          <a:blip r:embed="rId2"/>
          <a:srcRect l="9666" r="9666"/>
          <a:stretch>
            <a:fillRect/>
          </a:stretch>
        </p:blipFill>
        <p:spPr>
          <a:xfrm>
            <a:off x="8050213" y="1524000"/>
            <a:ext cx="3448050" cy="2849563"/>
          </a:xfrm>
        </p:spPr>
      </p:pic>
      <p:sp>
        <p:nvSpPr>
          <p:cNvPr id="12" name="Text Placeholder 11"/>
          <p:cNvSpPr>
            <a:spLocks noGrp="1"/>
          </p:cNvSpPr>
          <p:nvPr>
            <p:ph type="body" sz="half" idx="20"/>
          </p:nvPr>
        </p:nvSpPr>
        <p:spPr>
          <a:xfrm>
            <a:off x="8049731" y="5178565"/>
            <a:ext cx="3452445" cy="1040117"/>
          </a:xfrm>
        </p:spPr>
        <p:txBody>
          <a:bodyPr/>
          <a:lstStyle/>
          <a:p>
            <a:pPr algn="ctr">
              <a:lnSpc>
                <a:spcPct val="100000"/>
              </a:lnSpc>
            </a:pPr>
            <a:r>
              <a:rPr lang="en-GB" spc="120" dirty="0"/>
              <a:t>This is a great example of how the layout of the skate bowls could look at the rear of the building.</a:t>
            </a:r>
          </a:p>
        </p:txBody>
      </p:sp>
      <p:pic>
        <p:nvPicPr>
          <p:cNvPr id="9" name="Picture Placeholder 8">
            <a:extLst>
              <a:ext uri="{FF2B5EF4-FFF2-40B4-BE49-F238E27FC236}">
                <a16:creationId xmlns:a16="http://schemas.microsoft.com/office/drawing/2014/main" id="{98C1CCE2-F3F5-437E-B409-0E436C7A24E9}"/>
              </a:ext>
            </a:extLst>
          </p:cNvPr>
          <p:cNvPicPr>
            <a:picLocks noGrp="1" noChangeAspect="1"/>
          </p:cNvPicPr>
          <p:nvPr>
            <p:ph type="pic" idx="15"/>
          </p:nvPr>
        </p:nvPicPr>
        <p:blipFill>
          <a:blip r:embed="rId3"/>
          <a:srcRect t="1769" b="1769"/>
          <a:stretch>
            <a:fillRect/>
          </a:stretch>
        </p:blipFill>
        <p:spPr>
          <a:xfrm>
            <a:off x="688618" y="1523999"/>
            <a:ext cx="3451582" cy="2849563"/>
          </a:xfrm>
        </p:spPr>
      </p:pic>
      <p:pic>
        <p:nvPicPr>
          <p:cNvPr id="19" name="Picture Placeholder 18">
            <a:extLst>
              <a:ext uri="{FF2B5EF4-FFF2-40B4-BE49-F238E27FC236}">
                <a16:creationId xmlns:a16="http://schemas.microsoft.com/office/drawing/2014/main" id="{A3B3AFDE-D161-4B43-99E3-79C13AF5C228}"/>
              </a:ext>
            </a:extLst>
          </p:cNvPr>
          <p:cNvPicPr>
            <a:picLocks noGrp="1" noChangeAspect="1"/>
          </p:cNvPicPr>
          <p:nvPr>
            <p:ph type="pic" idx="21"/>
          </p:nvPr>
        </p:nvPicPr>
        <p:blipFill>
          <a:blip r:embed="rId4"/>
          <a:srcRect t="20548" b="20548"/>
          <a:stretch>
            <a:fillRect/>
          </a:stretch>
        </p:blipFill>
        <p:spPr>
          <a:xfrm>
            <a:off x="4374263" y="1523999"/>
            <a:ext cx="3448936" cy="2849563"/>
          </a:xfrm>
        </p:spPr>
      </p:pic>
    </p:spTree>
    <p:extLst>
      <p:ext uri="{BB962C8B-B14F-4D97-AF65-F5344CB8AC3E}">
        <p14:creationId xmlns:p14="http://schemas.microsoft.com/office/powerpoint/2010/main" val="3423441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0D7-8217-4C0D-9804-FBE1DE23D827}"/>
              </a:ext>
            </a:extLst>
          </p:cNvPr>
          <p:cNvSpPr>
            <a:spLocks noGrp="1"/>
          </p:cNvSpPr>
          <p:nvPr>
            <p:ph type="title"/>
          </p:nvPr>
        </p:nvSpPr>
        <p:spPr>
          <a:xfrm>
            <a:off x="384314" y="762000"/>
            <a:ext cx="11121886" cy="417443"/>
          </a:xfrm>
        </p:spPr>
        <p:txBody>
          <a:bodyPr>
            <a:normAutofit fontScale="90000"/>
          </a:bodyPr>
          <a:lstStyle/>
          <a:p>
            <a:pPr algn="ctr"/>
            <a:r>
              <a:rPr lang="en-GB" b="1" dirty="0">
                <a:solidFill>
                  <a:srgbClr val="00B0F0"/>
                </a:solidFill>
              </a:rPr>
              <a:t>DESIGN EXAMPLES</a:t>
            </a:r>
          </a:p>
        </p:txBody>
      </p:sp>
      <p:sp>
        <p:nvSpPr>
          <p:cNvPr id="3" name="Text Placeholder 2">
            <a:extLst>
              <a:ext uri="{FF2B5EF4-FFF2-40B4-BE49-F238E27FC236}">
                <a16:creationId xmlns:a16="http://schemas.microsoft.com/office/drawing/2014/main" id="{B3BC0411-6728-4E0C-95B5-C4136215B656}"/>
              </a:ext>
            </a:extLst>
          </p:cNvPr>
          <p:cNvSpPr>
            <a:spLocks noGrp="1"/>
          </p:cNvSpPr>
          <p:nvPr>
            <p:ph type="body" idx="1"/>
          </p:nvPr>
        </p:nvSpPr>
        <p:spPr/>
        <p:txBody>
          <a:bodyPr/>
          <a:lstStyle/>
          <a:p>
            <a:r>
              <a:rPr lang="en-GB" dirty="0"/>
              <a:t>MILK &amp; JUICE BAR</a:t>
            </a:r>
          </a:p>
        </p:txBody>
      </p:sp>
      <p:pic>
        <p:nvPicPr>
          <p:cNvPr id="13" name="Picture Placeholder 12">
            <a:extLst>
              <a:ext uri="{FF2B5EF4-FFF2-40B4-BE49-F238E27FC236}">
                <a16:creationId xmlns:a16="http://schemas.microsoft.com/office/drawing/2014/main" id="{F6C29F71-1FF5-46AE-949F-5F3858514AA3}"/>
              </a:ext>
            </a:extLst>
          </p:cNvPr>
          <p:cNvPicPr>
            <a:picLocks noGrp="1" noChangeAspect="1"/>
          </p:cNvPicPr>
          <p:nvPr>
            <p:ph type="pic" idx="15"/>
          </p:nvPr>
        </p:nvPicPr>
        <p:blipFill>
          <a:blip r:embed="rId2"/>
          <a:srcRect t="16881" b="16881"/>
          <a:stretch>
            <a:fillRect/>
          </a:stretch>
        </p:blipFill>
        <p:spPr>
          <a:xfrm>
            <a:off x="688618" y="1590261"/>
            <a:ext cx="3451582" cy="2295939"/>
          </a:xfrm>
        </p:spPr>
      </p:pic>
      <p:sp>
        <p:nvSpPr>
          <p:cNvPr id="5" name="Text Placeholder 4">
            <a:extLst>
              <a:ext uri="{FF2B5EF4-FFF2-40B4-BE49-F238E27FC236}">
                <a16:creationId xmlns:a16="http://schemas.microsoft.com/office/drawing/2014/main" id="{CAAE3778-0FC4-47C9-9821-DE2D7368BF3C}"/>
              </a:ext>
            </a:extLst>
          </p:cNvPr>
          <p:cNvSpPr>
            <a:spLocks noGrp="1"/>
          </p:cNvSpPr>
          <p:nvPr>
            <p:ph type="body" sz="half" idx="18"/>
          </p:nvPr>
        </p:nvSpPr>
        <p:spPr/>
        <p:txBody>
          <a:bodyPr/>
          <a:lstStyle/>
          <a:p>
            <a:r>
              <a:rPr lang="en-GB" dirty="0"/>
              <a:t>Healthy alternative food &amp; drink. Designed, created and served by the youth for the youth. Product pricing, stock management and cash handling would all be supervised by the collective.</a:t>
            </a:r>
          </a:p>
        </p:txBody>
      </p:sp>
      <p:sp>
        <p:nvSpPr>
          <p:cNvPr id="6" name="Text Placeholder 5">
            <a:extLst>
              <a:ext uri="{FF2B5EF4-FFF2-40B4-BE49-F238E27FC236}">
                <a16:creationId xmlns:a16="http://schemas.microsoft.com/office/drawing/2014/main" id="{69EC0FE8-5EB9-4168-94A7-447914E0FA9B}"/>
              </a:ext>
            </a:extLst>
          </p:cNvPr>
          <p:cNvSpPr>
            <a:spLocks noGrp="1"/>
          </p:cNvSpPr>
          <p:nvPr>
            <p:ph type="body" sz="quarter" idx="3"/>
          </p:nvPr>
        </p:nvSpPr>
        <p:spPr/>
        <p:txBody>
          <a:bodyPr/>
          <a:lstStyle/>
          <a:p>
            <a:r>
              <a:rPr lang="en-GB" dirty="0"/>
              <a:t>BESPOKE SKATEBOWLS</a:t>
            </a:r>
          </a:p>
        </p:txBody>
      </p:sp>
      <p:pic>
        <p:nvPicPr>
          <p:cNvPr id="15" name="Picture Placeholder 14">
            <a:extLst>
              <a:ext uri="{FF2B5EF4-FFF2-40B4-BE49-F238E27FC236}">
                <a16:creationId xmlns:a16="http://schemas.microsoft.com/office/drawing/2014/main" id="{3A1DCC41-4EBB-4A6F-8E68-ECEB92E8C28F}"/>
              </a:ext>
            </a:extLst>
          </p:cNvPr>
          <p:cNvPicPr>
            <a:picLocks noGrp="1" noChangeAspect="1"/>
          </p:cNvPicPr>
          <p:nvPr>
            <p:ph type="pic" idx="21"/>
          </p:nvPr>
        </p:nvPicPr>
        <p:blipFill>
          <a:blip r:embed="rId3"/>
          <a:srcRect t="16866" b="16866"/>
          <a:stretch>
            <a:fillRect/>
          </a:stretch>
        </p:blipFill>
        <p:spPr>
          <a:xfrm>
            <a:off x="4374263" y="1590261"/>
            <a:ext cx="3448936" cy="2295939"/>
          </a:xfrm>
        </p:spPr>
      </p:pic>
      <p:sp>
        <p:nvSpPr>
          <p:cNvPr id="8" name="Text Placeholder 7">
            <a:extLst>
              <a:ext uri="{FF2B5EF4-FFF2-40B4-BE49-F238E27FC236}">
                <a16:creationId xmlns:a16="http://schemas.microsoft.com/office/drawing/2014/main" id="{CB2F47F2-77B8-469A-B69B-188A31FC78BD}"/>
              </a:ext>
            </a:extLst>
          </p:cNvPr>
          <p:cNvSpPr>
            <a:spLocks noGrp="1"/>
          </p:cNvSpPr>
          <p:nvPr>
            <p:ph type="body" sz="half" idx="19"/>
          </p:nvPr>
        </p:nvSpPr>
        <p:spPr/>
        <p:txBody>
          <a:bodyPr>
            <a:normAutofit lnSpcReduction="10000"/>
          </a:bodyPr>
          <a:lstStyle/>
          <a:p>
            <a:r>
              <a:rPr lang="en-GB" dirty="0"/>
              <a:t>Never seen before in </a:t>
            </a:r>
            <a:r>
              <a:rPr lang="en-GB" dirty="0" err="1"/>
              <a:t>Bude</a:t>
            </a:r>
            <a:r>
              <a:rPr lang="en-GB" dirty="0"/>
              <a:t>. Dynamic designs, put together by the collective and  built by professionals. They would then need to manage the usage of this area and come up with innovative ideas to produce profit.</a:t>
            </a:r>
          </a:p>
        </p:txBody>
      </p:sp>
      <p:sp>
        <p:nvSpPr>
          <p:cNvPr id="9" name="Text Placeholder 8">
            <a:extLst>
              <a:ext uri="{FF2B5EF4-FFF2-40B4-BE49-F238E27FC236}">
                <a16:creationId xmlns:a16="http://schemas.microsoft.com/office/drawing/2014/main" id="{F11F4301-81BF-447F-AC0D-A1CED879FE56}"/>
              </a:ext>
            </a:extLst>
          </p:cNvPr>
          <p:cNvSpPr>
            <a:spLocks noGrp="1"/>
          </p:cNvSpPr>
          <p:nvPr>
            <p:ph type="body" sz="quarter" idx="13"/>
          </p:nvPr>
        </p:nvSpPr>
        <p:spPr/>
        <p:txBody>
          <a:bodyPr/>
          <a:lstStyle/>
          <a:p>
            <a:r>
              <a:rPr lang="en-GB" dirty="0"/>
              <a:t>BOULDERING HAVENS</a:t>
            </a:r>
          </a:p>
        </p:txBody>
      </p:sp>
      <p:pic>
        <p:nvPicPr>
          <p:cNvPr id="17" name="Picture Placeholder 16">
            <a:extLst>
              <a:ext uri="{FF2B5EF4-FFF2-40B4-BE49-F238E27FC236}">
                <a16:creationId xmlns:a16="http://schemas.microsoft.com/office/drawing/2014/main" id="{C32E7CD7-8DF5-4DED-89E3-FD804D97B1EF}"/>
              </a:ext>
            </a:extLst>
          </p:cNvPr>
          <p:cNvPicPr>
            <a:picLocks noGrp="1" noChangeAspect="1"/>
          </p:cNvPicPr>
          <p:nvPr>
            <p:ph type="pic" idx="22"/>
          </p:nvPr>
        </p:nvPicPr>
        <p:blipFill>
          <a:blip r:embed="rId4"/>
          <a:srcRect t="20534" b="20534"/>
          <a:stretch>
            <a:fillRect/>
          </a:stretch>
        </p:blipFill>
        <p:spPr>
          <a:xfrm>
            <a:off x="8049855" y="1590261"/>
            <a:ext cx="3447878" cy="2295939"/>
          </a:xfrm>
        </p:spPr>
      </p:pic>
      <p:sp>
        <p:nvSpPr>
          <p:cNvPr id="11" name="Text Placeholder 10">
            <a:extLst>
              <a:ext uri="{FF2B5EF4-FFF2-40B4-BE49-F238E27FC236}">
                <a16:creationId xmlns:a16="http://schemas.microsoft.com/office/drawing/2014/main" id="{578DDD50-3D3B-4E2D-BC82-21C28B326D3E}"/>
              </a:ext>
            </a:extLst>
          </p:cNvPr>
          <p:cNvSpPr>
            <a:spLocks noGrp="1"/>
          </p:cNvSpPr>
          <p:nvPr>
            <p:ph type="body" sz="half" idx="20"/>
          </p:nvPr>
        </p:nvSpPr>
        <p:spPr/>
        <p:txBody>
          <a:bodyPr/>
          <a:lstStyle/>
          <a:p>
            <a:r>
              <a:rPr lang="en-GB" dirty="0"/>
              <a:t>Along with the main climbing walls we would love to have small technical areas for free climbing, that give the attendees a taste of climbing and also ways of expending energy.</a:t>
            </a:r>
          </a:p>
        </p:txBody>
      </p:sp>
    </p:spTree>
    <p:extLst>
      <p:ext uri="{BB962C8B-B14F-4D97-AF65-F5344CB8AC3E}">
        <p14:creationId xmlns:p14="http://schemas.microsoft.com/office/powerpoint/2010/main" val="3412616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DF50-07B7-49D5-87C5-6CD3E7AD89AC}"/>
              </a:ext>
            </a:extLst>
          </p:cNvPr>
          <p:cNvSpPr>
            <a:spLocks noGrp="1"/>
          </p:cNvSpPr>
          <p:nvPr>
            <p:ph type="title"/>
          </p:nvPr>
        </p:nvSpPr>
        <p:spPr>
          <a:xfrm>
            <a:off x="1497496" y="753533"/>
            <a:ext cx="10008703" cy="1406571"/>
          </a:xfrm>
        </p:spPr>
        <p:txBody>
          <a:bodyPr>
            <a:normAutofit fontScale="90000"/>
          </a:bodyPr>
          <a:lstStyle/>
          <a:p>
            <a:pPr algn="l"/>
            <a:r>
              <a:rPr lang="en-GB" sz="5300" b="1" dirty="0">
                <a:solidFill>
                  <a:schemeClr val="accent2"/>
                </a:solidFill>
              </a:rPr>
              <a:t>THE EFFECTS OF BLENDING BUDE</a:t>
            </a:r>
            <a:br>
              <a:rPr lang="en-GB" b="1" dirty="0">
                <a:solidFill>
                  <a:srgbClr val="CC0099"/>
                </a:solidFill>
              </a:rPr>
            </a:br>
            <a:r>
              <a:rPr lang="en-GB" sz="4400" b="1" dirty="0">
                <a:solidFill>
                  <a:srgbClr val="CC0099"/>
                </a:solidFill>
              </a:rPr>
              <a:t>COGNITIVE BENEFITS</a:t>
            </a:r>
            <a:endParaRPr lang="en-GB" b="1" dirty="0">
              <a:solidFill>
                <a:srgbClr val="CC0099"/>
              </a:solidFill>
            </a:endParaRPr>
          </a:p>
        </p:txBody>
      </p:sp>
      <p:sp>
        <p:nvSpPr>
          <p:cNvPr id="3" name="Text Placeholder 2">
            <a:extLst>
              <a:ext uri="{FF2B5EF4-FFF2-40B4-BE49-F238E27FC236}">
                <a16:creationId xmlns:a16="http://schemas.microsoft.com/office/drawing/2014/main" id="{CDF3BDEB-8125-476B-95CD-75D401AAF4FF}"/>
              </a:ext>
            </a:extLst>
          </p:cNvPr>
          <p:cNvSpPr>
            <a:spLocks noGrp="1"/>
          </p:cNvSpPr>
          <p:nvPr>
            <p:ph type="body" idx="1"/>
          </p:nvPr>
        </p:nvSpPr>
        <p:spPr>
          <a:xfrm>
            <a:off x="1024467" y="2372140"/>
            <a:ext cx="10490200" cy="3220278"/>
          </a:xfrm>
        </p:spPr>
        <p:txBody>
          <a:bodyPr/>
          <a:lstStyle/>
          <a:p>
            <a:pPr marL="342900" indent="-342900" algn="l">
              <a:buFont typeface="Arial" panose="020B0604020202020204" pitchFamily="34" charset="0"/>
              <a:buChar char="•"/>
            </a:pPr>
            <a:r>
              <a:rPr lang="en-GB" dirty="0"/>
              <a:t>Encourage literal thinking, giving them the ability to make a difference to their own lives. </a:t>
            </a:r>
          </a:p>
          <a:p>
            <a:pPr marL="342900" indent="-342900" algn="l">
              <a:buFont typeface="Arial" panose="020B0604020202020204" pitchFamily="34" charset="0"/>
              <a:buChar char="•"/>
            </a:pPr>
            <a:r>
              <a:rPr lang="en-GB" dirty="0"/>
              <a:t>Promote collective thinking, self confidence and task management. </a:t>
            </a:r>
          </a:p>
          <a:p>
            <a:pPr marL="342900" indent="-342900" algn="l">
              <a:buFont typeface="Arial" panose="020B0604020202020204" pitchFamily="34" charset="0"/>
              <a:buChar char="•"/>
            </a:pPr>
            <a:r>
              <a:rPr lang="en-GB" dirty="0"/>
              <a:t>Allow them to gain knowledge and judgment through self perpetuating life skills</a:t>
            </a:r>
          </a:p>
          <a:p>
            <a:pPr marL="342900" indent="-342900" algn="l">
              <a:buFont typeface="Arial" panose="020B0604020202020204" pitchFamily="34" charset="0"/>
              <a:buChar char="•"/>
            </a:pPr>
            <a:r>
              <a:rPr lang="en-GB" dirty="0"/>
              <a:t>Challenge them to learn organisational skills and take calculated risks.</a:t>
            </a:r>
          </a:p>
          <a:p>
            <a:pPr marL="342900" indent="-342900" algn="l">
              <a:buFont typeface="Arial" panose="020B0604020202020204" pitchFamily="34" charset="0"/>
              <a:buChar char="•"/>
            </a:pPr>
            <a:r>
              <a:rPr lang="en-GB" dirty="0"/>
              <a:t>Challenge them to grow their ideas and to increase their opportunities through the business.</a:t>
            </a:r>
          </a:p>
          <a:p>
            <a:pPr algn="l"/>
            <a:endParaRPr lang="en-GB" dirty="0"/>
          </a:p>
          <a:p>
            <a:pPr algn="l"/>
            <a:endParaRPr lang="en-GB" dirty="0"/>
          </a:p>
        </p:txBody>
      </p:sp>
    </p:spTree>
    <p:extLst>
      <p:ext uri="{BB962C8B-B14F-4D97-AF65-F5344CB8AC3E}">
        <p14:creationId xmlns:p14="http://schemas.microsoft.com/office/powerpoint/2010/main" val="2769765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CE874-9990-4C2C-8687-FE38A3AE91AA}"/>
              </a:ext>
            </a:extLst>
          </p:cNvPr>
          <p:cNvSpPr>
            <a:spLocks noGrp="1"/>
          </p:cNvSpPr>
          <p:nvPr>
            <p:ph type="title"/>
          </p:nvPr>
        </p:nvSpPr>
        <p:spPr>
          <a:xfrm>
            <a:off x="1166191" y="1020417"/>
            <a:ext cx="10340008" cy="967409"/>
          </a:xfrm>
        </p:spPr>
        <p:txBody>
          <a:bodyPr/>
          <a:lstStyle/>
          <a:p>
            <a:pPr algn="l"/>
            <a:r>
              <a:rPr lang="en-GB" b="1" dirty="0">
                <a:solidFill>
                  <a:schemeClr val="accent6">
                    <a:lumMod val="75000"/>
                  </a:schemeClr>
                </a:solidFill>
              </a:rPr>
              <a:t>PHYSICAL BENEFITS</a:t>
            </a:r>
          </a:p>
        </p:txBody>
      </p:sp>
      <p:sp>
        <p:nvSpPr>
          <p:cNvPr id="3" name="Text Placeholder 2">
            <a:extLst>
              <a:ext uri="{FF2B5EF4-FFF2-40B4-BE49-F238E27FC236}">
                <a16:creationId xmlns:a16="http://schemas.microsoft.com/office/drawing/2014/main" id="{F5D48968-9021-418A-8DBD-E86EDCCF5D1B}"/>
              </a:ext>
            </a:extLst>
          </p:cNvPr>
          <p:cNvSpPr>
            <a:spLocks noGrp="1"/>
          </p:cNvSpPr>
          <p:nvPr>
            <p:ph type="body" idx="1"/>
          </p:nvPr>
        </p:nvSpPr>
        <p:spPr>
          <a:xfrm>
            <a:off x="1024467" y="2107096"/>
            <a:ext cx="10490200" cy="3220277"/>
          </a:xfrm>
        </p:spPr>
        <p:txBody>
          <a:bodyPr/>
          <a:lstStyle/>
          <a:p>
            <a:pPr marL="342900" indent="-342900" algn="l">
              <a:buFont typeface="Arial" panose="020B0604020202020204" pitchFamily="34" charset="0"/>
              <a:buChar char="•"/>
            </a:pPr>
            <a:r>
              <a:rPr lang="en-GB" dirty="0"/>
              <a:t>Encourage healthy living through sport and preparing and eating healthy foods.</a:t>
            </a:r>
          </a:p>
          <a:p>
            <a:pPr marL="342900" indent="-342900" algn="l">
              <a:buFont typeface="Arial" panose="020B0604020202020204" pitchFamily="34" charset="0"/>
              <a:buChar char="•"/>
            </a:pPr>
            <a:r>
              <a:rPr lang="en-GB" dirty="0"/>
              <a:t>Promote exercise with an unregimented approach. Working to grow their own ability for self improvement not competitive gain.</a:t>
            </a:r>
          </a:p>
          <a:p>
            <a:pPr marL="342900" indent="-342900" algn="l">
              <a:buFont typeface="Arial" panose="020B0604020202020204" pitchFamily="34" charset="0"/>
              <a:buChar char="•"/>
            </a:pPr>
            <a:r>
              <a:rPr lang="en-GB" dirty="0"/>
              <a:t>Allow self learning, but also coaching from capable collective members themselves. </a:t>
            </a:r>
          </a:p>
          <a:p>
            <a:pPr marL="342900" indent="-342900" algn="l">
              <a:buFont typeface="Arial" panose="020B0604020202020204" pitchFamily="34" charset="0"/>
              <a:buChar char="•"/>
            </a:pPr>
            <a:r>
              <a:rPr lang="en-GB" dirty="0"/>
              <a:t>Give them the ability to organise and partake in excursions and outdoor events.</a:t>
            </a:r>
          </a:p>
          <a:p>
            <a:pPr algn="l"/>
            <a:endParaRPr lang="en-GB" dirty="0"/>
          </a:p>
          <a:p>
            <a:pPr algn="l"/>
            <a:endParaRPr lang="en-GB" dirty="0"/>
          </a:p>
        </p:txBody>
      </p:sp>
    </p:spTree>
    <p:extLst>
      <p:ext uri="{BB962C8B-B14F-4D97-AF65-F5344CB8AC3E}">
        <p14:creationId xmlns:p14="http://schemas.microsoft.com/office/powerpoint/2010/main" val="3564494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DCD1-3806-4AD4-A9AA-6543DF1C3116}"/>
              </a:ext>
            </a:extLst>
          </p:cNvPr>
          <p:cNvSpPr>
            <a:spLocks noGrp="1"/>
          </p:cNvSpPr>
          <p:nvPr>
            <p:ph type="title"/>
          </p:nvPr>
        </p:nvSpPr>
        <p:spPr>
          <a:xfrm>
            <a:off x="1024467" y="1073426"/>
            <a:ext cx="10481732" cy="887896"/>
          </a:xfrm>
        </p:spPr>
        <p:txBody>
          <a:bodyPr/>
          <a:lstStyle/>
          <a:p>
            <a:pPr algn="l"/>
            <a:r>
              <a:rPr lang="en-GB" b="1" dirty="0">
                <a:solidFill>
                  <a:srgbClr val="FFFF00"/>
                </a:solidFill>
              </a:rPr>
              <a:t>EMOTIONAL BENEFITS</a:t>
            </a:r>
          </a:p>
        </p:txBody>
      </p:sp>
      <p:sp>
        <p:nvSpPr>
          <p:cNvPr id="3" name="Text Placeholder 2">
            <a:extLst>
              <a:ext uri="{FF2B5EF4-FFF2-40B4-BE49-F238E27FC236}">
                <a16:creationId xmlns:a16="http://schemas.microsoft.com/office/drawing/2014/main" id="{697522EB-B6DD-4CFC-9B70-FC85C65388B0}"/>
              </a:ext>
            </a:extLst>
          </p:cNvPr>
          <p:cNvSpPr>
            <a:spLocks noGrp="1"/>
          </p:cNvSpPr>
          <p:nvPr>
            <p:ph type="body" idx="1"/>
          </p:nvPr>
        </p:nvSpPr>
        <p:spPr>
          <a:xfrm>
            <a:off x="583096" y="2107096"/>
            <a:ext cx="11065565" cy="3551581"/>
          </a:xfrm>
        </p:spPr>
        <p:txBody>
          <a:bodyPr>
            <a:normAutofit fontScale="85000" lnSpcReduction="10000"/>
          </a:bodyPr>
          <a:lstStyle/>
          <a:p>
            <a:pPr marL="342900" indent="-342900" algn="l">
              <a:buFont typeface="Arial" panose="020B0604020202020204" pitchFamily="34" charset="0"/>
              <a:buChar char="•"/>
            </a:pPr>
            <a:r>
              <a:rPr lang="en-GB" sz="2800" dirty="0"/>
              <a:t>Allow them to express themselves and work with one another to bring their opinions together.</a:t>
            </a:r>
          </a:p>
          <a:p>
            <a:pPr marL="342900" indent="-342900" algn="l">
              <a:buFont typeface="Arial" panose="020B0604020202020204" pitchFamily="34" charset="0"/>
              <a:buChar char="•"/>
            </a:pPr>
            <a:r>
              <a:rPr lang="en-GB" sz="2800" dirty="0"/>
              <a:t>Promote active creativity. Plan adventures, organise excursions. Building a collective through working together to create experiences.</a:t>
            </a:r>
          </a:p>
          <a:p>
            <a:pPr marL="342900" indent="-342900" algn="l">
              <a:buFont typeface="Arial" panose="020B0604020202020204" pitchFamily="34" charset="0"/>
              <a:buChar char="•"/>
            </a:pPr>
            <a:r>
              <a:rPr lang="en-GB" sz="2800" dirty="0"/>
              <a:t>Learn to deal with ambivalent situations and understand the importance of overcoming personal boundaries.</a:t>
            </a:r>
          </a:p>
          <a:p>
            <a:pPr marL="342900" indent="-342900" algn="l">
              <a:buFont typeface="Arial" panose="020B0604020202020204" pitchFamily="34" charset="0"/>
              <a:buChar char="•"/>
            </a:pPr>
            <a:r>
              <a:rPr lang="en-GB" sz="2800" dirty="0"/>
              <a:t>Nurture expression and grow their imaginations through actioning their own ideas.</a:t>
            </a:r>
          </a:p>
          <a:p>
            <a:pPr algn="l"/>
            <a:r>
              <a:rPr lang="en-GB" sz="1100" dirty="0"/>
              <a:t> </a:t>
            </a:r>
          </a:p>
          <a:p>
            <a:pPr algn="l"/>
            <a:endParaRPr lang="en-GB" sz="1100" dirty="0"/>
          </a:p>
          <a:p>
            <a:pPr algn="l"/>
            <a:r>
              <a:rPr lang="en-GB" sz="1100" dirty="0"/>
              <a:t> </a:t>
            </a:r>
          </a:p>
        </p:txBody>
      </p:sp>
    </p:spTree>
    <p:extLst>
      <p:ext uri="{BB962C8B-B14F-4D97-AF65-F5344CB8AC3E}">
        <p14:creationId xmlns:p14="http://schemas.microsoft.com/office/powerpoint/2010/main" val="89487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CF321-04CF-4D2C-BA76-11B38BC47367}"/>
              </a:ext>
            </a:extLst>
          </p:cNvPr>
          <p:cNvSpPr>
            <a:spLocks noGrp="1"/>
          </p:cNvSpPr>
          <p:nvPr>
            <p:ph type="title"/>
          </p:nvPr>
        </p:nvSpPr>
        <p:spPr>
          <a:xfrm>
            <a:off x="1024467" y="1060174"/>
            <a:ext cx="10481732" cy="967409"/>
          </a:xfrm>
        </p:spPr>
        <p:txBody>
          <a:bodyPr/>
          <a:lstStyle/>
          <a:p>
            <a:pPr algn="l"/>
            <a:r>
              <a:rPr lang="en-GB" b="1" dirty="0">
                <a:solidFill>
                  <a:srgbClr val="C00000"/>
                </a:solidFill>
              </a:rPr>
              <a:t>SOCIAL BENEFITS</a:t>
            </a:r>
          </a:p>
        </p:txBody>
      </p:sp>
      <p:sp>
        <p:nvSpPr>
          <p:cNvPr id="3" name="Text Placeholder 2">
            <a:extLst>
              <a:ext uri="{FF2B5EF4-FFF2-40B4-BE49-F238E27FC236}">
                <a16:creationId xmlns:a16="http://schemas.microsoft.com/office/drawing/2014/main" id="{1FB6D11C-1694-4050-AE98-1D183F767680}"/>
              </a:ext>
            </a:extLst>
          </p:cNvPr>
          <p:cNvSpPr>
            <a:spLocks noGrp="1"/>
          </p:cNvSpPr>
          <p:nvPr>
            <p:ph type="body" idx="1"/>
          </p:nvPr>
        </p:nvSpPr>
        <p:spPr>
          <a:xfrm>
            <a:off x="1024467" y="2133601"/>
            <a:ext cx="10490200" cy="3419060"/>
          </a:xfrm>
        </p:spPr>
        <p:txBody>
          <a:bodyPr/>
          <a:lstStyle/>
          <a:p>
            <a:pPr marL="342900" indent="-342900" algn="l">
              <a:buFont typeface="Arial" panose="020B0604020202020204" pitchFamily="34" charset="0"/>
              <a:buChar char="•"/>
            </a:pPr>
            <a:r>
              <a:rPr lang="en-GB" dirty="0"/>
              <a:t>Increase confidence, self worth and self esteem. </a:t>
            </a:r>
          </a:p>
          <a:p>
            <a:pPr marL="342900" indent="-342900" algn="l">
              <a:buFont typeface="Arial" panose="020B0604020202020204" pitchFamily="34" charset="0"/>
              <a:buChar char="•"/>
            </a:pPr>
            <a:r>
              <a:rPr lang="en-GB" dirty="0"/>
              <a:t>Encourage the breaking of social stereotypes and the building of friendships.</a:t>
            </a:r>
          </a:p>
          <a:p>
            <a:pPr marL="342900" indent="-342900" algn="l">
              <a:buFont typeface="Arial" panose="020B0604020202020204" pitchFamily="34" charset="0"/>
              <a:buChar char="•"/>
            </a:pPr>
            <a:r>
              <a:rPr lang="en-GB" dirty="0"/>
              <a:t>Give the opportunity to improve social skills, group interaction and improve communication with others.</a:t>
            </a:r>
          </a:p>
          <a:p>
            <a:pPr marL="342900" indent="-342900" algn="l">
              <a:buFont typeface="Arial" panose="020B0604020202020204" pitchFamily="34" charset="0"/>
              <a:buChar char="•"/>
            </a:pPr>
            <a:r>
              <a:rPr lang="en-GB" dirty="0"/>
              <a:t>Provide actual experiences like, promoting, campaigning, interviews and dealing with impromptu situations.</a:t>
            </a:r>
          </a:p>
          <a:p>
            <a:pPr marL="342900" indent="-342900" algn="l">
              <a:buFont typeface="Arial" panose="020B0604020202020204" pitchFamily="34" charset="0"/>
              <a:buChar char="•"/>
            </a:pPr>
            <a:r>
              <a:rPr lang="en-GB" dirty="0"/>
              <a:t>Develop connections with other areas of the community through increased social activities and assistance initiatives.</a:t>
            </a:r>
          </a:p>
          <a:p>
            <a:pPr algn="l"/>
            <a:endParaRPr lang="en-GB" dirty="0"/>
          </a:p>
          <a:p>
            <a:pPr algn="l"/>
            <a:endParaRPr lang="en-GB" dirty="0"/>
          </a:p>
        </p:txBody>
      </p:sp>
    </p:spTree>
    <p:extLst>
      <p:ext uri="{BB962C8B-B14F-4D97-AF65-F5344CB8AC3E}">
        <p14:creationId xmlns:p14="http://schemas.microsoft.com/office/powerpoint/2010/main" val="2567269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18053"/>
            <a:ext cx="10820399" cy="662608"/>
          </a:xfrm>
        </p:spPr>
        <p:txBody>
          <a:bodyPr/>
          <a:lstStyle/>
          <a:p>
            <a:pPr algn="l"/>
            <a:r>
              <a:rPr lang="en-GB" b="1" dirty="0">
                <a:solidFill>
                  <a:srgbClr val="CC0099"/>
                </a:solidFill>
              </a:rPr>
              <a:t>  </a:t>
            </a:r>
            <a:r>
              <a:rPr lang="en-GB" b="1" dirty="0">
                <a:solidFill>
                  <a:schemeClr val="accent6">
                    <a:lumMod val="75000"/>
                  </a:schemeClr>
                </a:solidFill>
              </a:rPr>
              <a:t>How this will work</a:t>
            </a:r>
          </a:p>
        </p:txBody>
      </p:sp>
      <p:sp>
        <p:nvSpPr>
          <p:cNvPr id="5" name="Text Placeholder 4"/>
          <p:cNvSpPr>
            <a:spLocks noGrp="1"/>
          </p:cNvSpPr>
          <p:nvPr>
            <p:ph type="body" idx="1"/>
          </p:nvPr>
        </p:nvSpPr>
        <p:spPr>
          <a:xfrm>
            <a:off x="1024467" y="980659"/>
            <a:ext cx="10490200" cy="4916557"/>
          </a:xfrm>
        </p:spPr>
        <p:txBody>
          <a:bodyPr>
            <a:normAutofit fontScale="47500" lnSpcReduction="20000"/>
          </a:bodyPr>
          <a:lstStyle/>
          <a:p>
            <a:pPr algn="l">
              <a:lnSpc>
                <a:spcPct val="140000"/>
              </a:lnSpc>
            </a:pPr>
            <a:r>
              <a:rPr lang="en-GB" sz="3400" b="1" spc="120" dirty="0">
                <a:solidFill>
                  <a:schemeClr val="accent5">
                    <a:lumMod val="40000"/>
                    <a:lumOff val="60000"/>
                  </a:schemeClr>
                </a:solidFill>
              </a:rPr>
              <a:t>This project would give a hub to the youth of </a:t>
            </a:r>
            <a:r>
              <a:rPr lang="en-GB" sz="3400" b="1" spc="120" dirty="0" err="1">
                <a:solidFill>
                  <a:schemeClr val="accent5">
                    <a:lumMod val="40000"/>
                    <a:lumOff val="60000"/>
                  </a:schemeClr>
                </a:solidFill>
              </a:rPr>
              <a:t>Bude</a:t>
            </a:r>
            <a:r>
              <a:rPr lang="en-GB" sz="3400" b="1" spc="120" dirty="0">
                <a:solidFill>
                  <a:schemeClr val="accent5">
                    <a:lumMod val="40000"/>
                    <a:lumOff val="60000"/>
                  </a:schemeClr>
                </a:solidFill>
              </a:rPr>
              <a:t>. A company run by the youth collective for the youth of </a:t>
            </a:r>
            <a:r>
              <a:rPr lang="en-GB" sz="3400" b="1" spc="120" dirty="0" err="1">
                <a:solidFill>
                  <a:schemeClr val="accent5">
                    <a:lumMod val="40000"/>
                    <a:lumOff val="60000"/>
                  </a:schemeClr>
                </a:solidFill>
              </a:rPr>
              <a:t>Bude</a:t>
            </a:r>
            <a:r>
              <a:rPr lang="en-GB" sz="3400" b="1" spc="120" dirty="0">
                <a:solidFill>
                  <a:schemeClr val="accent5">
                    <a:lumMod val="40000"/>
                    <a:lumOff val="60000"/>
                  </a:schemeClr>
                </a:solidFill>
              </a:rPr>
              <a:t>. Giving them a purpose and place to thrive and grow. Whilst learning how a business is run and how they can work together to make it grow. </a:t>
            </a:r>
          </a:p>
          <a:p>
            <a:pPr algn="l">
              <a:lnSpc>
                <a:spcPct val="140000"/>
              </a:lnSpc>
            </a:pPr>
            <a:r>
              <a:rPr lang="en-GB" sz="3400" b="1" spc="120" dirty="0">
                <a:solidFill>
                  <a:schemeClr val="accent5">
                    <a:lumMod val="40000"/>
                    <a:lumOff val="60000"/>
                  </a:schemeClr>
                </a:solidFill>
              </a:rPr>
              <a:t>We as a community interest company would raise funding for the redevelopment, construction or renovation of the building and the construction of the main venture structures. </a:t>
            </a:r>
          </a:p>
          <a:p>
            <a:pPr algn="l">
              <a:lnSpc>
                <a:spcPct val="140000"/>
              </a:lnSpc>
            </a:pPr>
            <a:r>
              <a:rPr lang="en-GB" sz="3400" b="1" spc="120" dirty="0">
                <a:solidFill>
                  <a:schemeClr val="accent5">
                    <a:lumMod val="40000"/>
                    <a:lumOff val="60000"/>
                  </a:schemeClr>
                </a:solidFill>
              </a:rPr>
              <a:t>We have already begun to build a support team of local tradesmen and merchants who would be happy to rally to our cause. Effectively creating a ‘DIY SOS’ style work force to assist in making this vision a reality. </a:t>
            </a:r>
          </a:p>
          <a:p>
            <a:pPr algn="l">
              <a:lnSpc>
                <a:spcPct val="140000"/>
              </a:lnSpc>
            </a:pPr>
            <a:r>
              <a:rPr lang="en-GB" sz="3400" b="1" spc="120" dirty="0">
                <a:solidFill>
                  <a:schemeClr val="accent5">
                    <a:lumMod val="40000"/>
                    <a:lumOff val="60000"/>
                  </a:schemeClr>
                </a:solidFill>
              </a:rPr>
              <a:t>It would then become a self sustaining venture. Each area of the business generating its own income. Supervised by a small team of Blenders who devise the way profits can be increased and new ideas can be realised. All this would benefit the whole of </a:t>
            </a:r>
            <a:r>
              <a:rPr lang="en-GB" sz="3400" b="1" spc="120" dirty="0" err="1">
                <a:solidFill>
                  <a:schemeClr val="accent5">
                    <a:lumMod val="40000"/>
                    <a:lumOff val="60000"/>
                  </a:schemeClr>
                </a:solidFill>
              </a:rPr>
              <a:t>Bude</a:t>
            </a:r>
            <a:r>
              <a:rPr lang="en-GB" sz="3400" b="1" spc="120" dirty="0">
                <a:solidFill>
                  <a:schemeClr val="accent5">
                    <a:lumMod val="40000"/>
                    <a:lumOff val="60000"/>
                  </a:schemeClr>
                </a:solidFill>
              </a:rPr>
              <a:t> and Stratton youth. They will learn, see and realise that their small fee for using the different amenities with in the building goes towards sustaining the business and gaining the things they would like to see there.</a:t>
            </a:r>
          </a:p>
          <a:p>
            <a:pPr>
              <a:lnSpc>
                <a:spcPct val="140000"/>
              </a:lnSpc>
            </a:pPr>
            <a:endParaRPr lang="en-GB" dirty="0"/>
          </a:p>
        </p:txBody>
      </p:sp>
    </p:spTree>
    <p:extLst>
      <p:ext uri="{BB962C8B-B14F-4D97-AF65-F5344CB8AC3E}">
        <p14:creationId xmlns:p14="http://schemas.microsoft.com/office/powerpoint/2010/main" val="362004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29A6-74A0-4D86-AB0E-D2684C81F437}"/>
              </a:ext>
            </a:extLst>
          </p:cNvPr>
          <p:cNvSpPr>
            <a:spLocks noGrp="1"/>
          </p:cNvSpPr>
          <p:nvPr>
            <p:ph type="title"/>
          </p:nvPr>
        </p:nvSpPr>
        <p:spPr>
          <a:xfrm>
            <a:off x="1024467" y="781878"/>
            <a:ext cx="10481732" cy="768626"/>
          </a:xfrm>
        </p:spPr>
        <p:txBody>
          <a:bodyPr/>
          <a:lstStyle/>
          <a:p>
            <a:pPr algn="l"/>
            <a:r>
              <a:rPr lang="en-GB" b="1" dirty="0">
                <a:solidFill>
                  <a:srgbClr val="41AA28"/>
                </a:solidFill>
              </a:rPr>
              <a:t>GETTING BLENDING</a:t>
            </a:r>
          </a:p>
        </p:txBody>
      </p:sp>
      <p:sp>
        <p:nvSpPr>
          <p:cNvPr id="3" name="Text Placeholder 2">
            <a:extLst>
              <a:ext uri="{FF2B5EF4-FFF2-40B4-BE49-F238E27FC236}">
                <a16:creationId xmlns:a16="http://schemas.microsoft.com/office/drawing/2014/main" id="{2DC5A87C-1580-47FD-80F1-A0086349CA9D}"/>
              </a:ext>
            </a:extLst>
          </p:cNvPr>
          <p:cNvSpPr>
            <a:spLocks noGrp="1"/>
          </p:cNvSpPr>
          <p:nvPr>
            <p:ph type="body" idx="1"/>
          </p:nvPr>
        </p:nvSpPr>
        <p:spPr>
          <a:xfrm>
            <a:off x="1024467" y="1550504"/>
            <a:ext cx="10756716" cy="4770783"/>
          </a:xfrm>
        </p:spPr>
        <p:txBody>
          <a:bodyPr>
            <a:normAutofit fontScale="92500" lnSpcReduction="20000"/>
          </a:bodyPr>
          <a:lstStyle/>
          <a:p>
            <a:pPr algn="l"/>
            <a:r>
              <a:rPr lang="en-GB" dirty="0">
                <a:solidFill>
                  <a:schemeClr val="accent2">
                    <a:lumMod val="40000"/>
                    <a:lumOff val="60000"/>
                  </a:schemeClr>
                </a:solidFill>
              </a:rPr>
              <a:t>There are a lot of variables when it comes to start up costs but due to the nature of the vision the initial outlay will be substantial. From redeveloping a derelict cinema, to developing on some old tennis courts or renting a misused hidden gem of a building, they all cost </a:t>
            </a:r>
            <a:r>
              <a:rPr lang="en-GB" sz="2600" b="1" dirty="0">
                <a:solidFill>
                  <a:schemeClr val="accent2">
                    <a:lumMod val="40000"/>
                    <a:lumOff val="60000"/>
                  </a:schemeClr>
                </a:solidFill>
              </a:rPr>
              <a:t>over 80 thousand pounds</a:t>
            </a:r>
            <a:r>
              <a:rPr lang="en-GB" dirty="0">
                <a:solidFill>
                  <a:schemeClr val="accent2">
                    <a:lumMod val="40000"/>
                    <a:lumOff val="60000"/>
                  </a:schemeClr>
                </a:solidFill>
              </a:rPr>
              <a:t>.</a:t>
            </a:r>
          </a:p>
          <a:p>
            <a:pPr algn="l"/>
            <a:r>
              <a:rPr lang="en-GB" dirty="0">
                <a:solidFill>
                  <a:schemeClr val="accent2">
                    <a:lumMod val="40000"/>
                    <a:lumOff val="60000"/>
                  </a:schemeClr>
                </a:solidFill>
              </a:rPr>
              <a:t>The top end being closer to 3 million. This said, the more plausible ventures are the more realistic figures. </a:t>
            </a:r>
          </a:p>
          <a:p>
            <a:pPr algn="l"/>
            <a:r>
              <a:rPr lang="en-GB" dirty="0">
                <a:solidFill>
                  <a:schemeClr val="accent2">
                    <a:lumMod val="40000"/>
                    <a:lumOff val="60000"/>
                  </a:schemeClr>
                </a:solidFill>
              </a:rPr>
              <a:t>The base elements of the ideal do general stay the same:</a:t>
            </a:r>
          </a:p>
          <a:p>
            <a:pPr algn="l"/>
            <a:r>
              <a:rPr lang="en-GB" dirty="0">
                <a:solidFill>
                  <a:schemeClr val="accent2">
                    <a:lumMod val="40000"/>
                    <a:lumOff val="60000"/>
                  </a:schemeClr>
                </a:solidFill>
              </a:rPr>
              <a:t>Skate bowl: </a:t>
            </a:r>
            <a:r>
              <a:rPr lang="en-GB" sz="2600" b="1" dirty="0">
                <a:solidFill>
                  <a:schemeClr val="accent2">
                    <a:lumMod val="40000"/>
                    <a:lumOff val="60000"/>
                  </a:schemeClr>
                </a:solidFill>
              </a:rPr>
              <a:t>13-25 thousand pounds.</a:t>
            </a:r>
          </a:p>
          <a:p>
            <a:pPr algn="l"/>
            <a:r>
              <a:rPr lang="en-GB" dirty="0">
                <a:solidFill>
                  <a:schemeClr val="accent2">
                    <a:lumMod val="40000"/>
                    <a:lumOff val="60000"/>
                  </a:schemeClr>
                </a:solidFill>
              </a:rPr>
              <a:t>Climbing walls: </a:t>
            </a:r>
            <a:r>
              <a:rPr lang="en-GB" sz="2600" b="1" dirty="0">
                <a:solidFill>
                  <a:schemeClr val="accent2">
                    <a:lumMod val="40000"/>
                    <a:lumOff val="60000"/>
                  </a:schemeClr>
                </a:solidFill>
              </a:rPr>
              <a:t>8-12 thousand pounds.</a:t>
            </a:r>
          </a:p>
          <a:p>
            <a:pPr algn="l"/>
            <a:r>
              <a:rPr lang="en-GB" dirty="0">
                <a:solidFill>
                  <a:schemeClr val="accent2">
                    <a:lumMod val="40000"/>
                    <a:lumOff val="60000"/>
                  </a:schemeClr>
                </a:solidFill>
              </a:rPr>
              <a:t>Kitchen and lounge: </a:t>
            </a:r>
            <a:r>
              <a:rPr lang="en-GB" sz="2600" b="1" dirty="0">
                <a:solidFill>
                  <a:schemeClr val="accent2">
                    <a:lumMod val="40000"/>
                    <a:lumOff val="60000"/>
                  </a:schemeClr>
                </a:solidFill>
              </a:rPr>
              <a:t>8-10 thousand pounds.</a:t>
            </a:r>
          </a:p>
          <a:p>
            <a:pPr algn="l"/>
            <a:r>
              <a:rPr lang="en-GB" dirty="0">
                <a:solidFill>
                  <a:schemeClr val="accent2">
                    <a:lumMod val="40000"/>
                    <a:lumOff val="60000"/>
                  </a:schemeClr>
                </a:solidFill>
              </a:rPr>
              <a:t>There would be costs to incur such as: flooring, lighting, insulation and heating</a:t>
            </a:r>
          </a:p>
          <a:p>
            <a:pPr algn="l"/>
            <a:r>
              <a:rPr lang="en-GB" dirty="0">
                <a:solidFill>
                  <a:schemeClr val="accent2">
                    <a:lumMod val="40000"/>
                    <a:lumOff val="60000"/>
                  </a:schemeClr>
                </a:solidFill>
              </a:rPr>
              <a:t>These would be in the region of: </a:t>
            </a:r>
            <a:r>
              <a:rPr lang="en-GB" sz="2600" b="1" dirty="0">
                <a:solidFill>
                  <a:schemeClr val="accent2">
                    <a:lumMod val="40000"/>
                    <a:lumOff val="60000"/>
                  </a:schemeClr>
                </a:solidFill>
              </a:rPr>
              <a:t>20-30 thousand pounds.</a:t>
            </a:r>
            <a:endParaRPr lang="en-GB" dirty="0">
              <a:solidFill>
                <a:schemeClr val="accent2">
                  <a:lumMod val="40000"/>
                  <a:lumOff val="60000"/>
                </a:schemeClr>
              </a:solidFill>
            </a:endParaRPr>
          </a:p>
          <a:p>
            <a:pPr algn="l"/>
            <a:r>
              <a:rPr lang="en-GB" sz="1700" b="1" dirty="0">
                <a:solidFill>
                  <a:srgbClr val="FF0000"/>
                </a:solidFill>
              </a:rPr>
              <a:t>All the above figures are taken from generalised supplier costings and quotes. </a:t>
            </a:r>
          </a:p>
          <a:p>
            <a:pPr algn="l"/>
            <a:r>
              <a:rPr lang="en-GB" sz="1700" b="1" dirty="0">
                <a:solidFill>
                  <a:srgbClr val="FF0000"/>
                </a:solidFill>
              </a:rPr>
              <a:t>A true costing exercise could only be completed once a property is secured.</a:t>
            </a:r>
          </a:p>
          <a:p>
            <a:pPr algn="l"/>
            <a:endParaRPr lang="en-GB" dirty="0"/>
          </a:p>
        </p:txBody>
      </p:sp>
    </p:spTree>
    <p:extLst>
      <p:ext uri="{BB962C8B-B14F-4D97-AF65-F5344CB8AC3E}">
        <p14:creationId xmlns:p14="http://schemas.microsoft.com/office/powerpoint/2010/main" val="254619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1304"/>
            <a:ext cx="10820399" cy="967409"/>
          </a:xfrm>
        </p:spPr>
        <p:txBody>
          <a:bodyPr>
            <a:normAutofit/>
          </a:bodyPr>
          <a:lstStyle/>
          <a:p>
            <a:pPr algn="l"/>
            <a:r>
              <a:rPr lang="en-GB" sz="5400" b="1" i="1" dirty="0">
                <a:solidFill>
                  <a:schemeClr val="accent2">
                    <a:lumMod val="75000"/>
                  </a:schemeClr>
                </a:solidFill>
              </a:rPr>
              <a:t>  </a:t>
            </a:r>
            <a:r>
              <a:rPr lang="en-GB" sz="5400" b="1" i="1" dirty="0">
                <a:solidFill>
                  <a:srgbClr val="41AA28"/>
                </a:solidFill>
              </a:rPr>
              <a:t>Who we are</a:t>
            </a:r>
          </a:p>
        </p:txBody>
      </p:sp>
      <p:sp>
        <p:nvSpPr>
          <p:cNvPr id="3" name="Text Placeholder 2"/>
          <p:cNvSpPr>
            <a:spLocks noGrp="1"/>
          </p:cNvSpPr>
          <p:nvPr>
            <p:ph type="body" idx="1"/>
          </p:nvPr>
        </p:nvSpPr>
        <p:spPr>
          <a:xfrm>
            <a:off x="1024467" y="1298712"/>
            <a:ext cx="10490200" cy="5234610"/>
          </a:xfrm>
        </p:spPr>
        <p:txBody>
          <a:bodyPr>
            <a:normAutofit fontScale="92500"/>
          </a:bodyPr>
          <a:lstStyle/>
          <a:p>
            <a:pPr algn="l">
              <a:lnSpc>
                <a:spcPct val="130000"/>
              </a:lnSpc>
            </a:pPr>
            <a:r>
              <a:rPr lang="en-GB" b="1" dirty="0">
                <a:solidFill>
                  <a:schemeClr val="accent6">
                    <a:lumMod val="40000"/>
                    <a:lumOff val="60000"/>
                  </a:schemeClr>
                </a:solidFill>
              </a:rPr>
              <a:t>We are BLEND </a:t>
            </a:r>
            <a:r>
              <a:rPr lang="en-GB" b="1" dirty="0" err="1">
                <a:solidFill>
                  <a:schemeClr val="accent6">
                    <a:lumMod val="40000"/>
                    <a:lumOff val="60000"/>
                  </a:schemeClr>
                </a:solidFill>
              </a:rPr>
              <a:t>Bude</a:t>
            </a:r>
            <a:r>
              <a:rPr lang="en-GB" b="1" dirty="0">
                <a:solidFill>
                  <a:schemeClr val="accent6">
                    <a:lumMod val="40000"/>
                    <a:lumOff val="60000"/>
                  </a:schemeClr>
                </a:solidFill>
              </a:rPr>
              <a:t> youth collective.</a:t>
            </a:r>
          </a:p>
          <a:p>
            <a:pPr algn="l">
              <a:lnSpc>
                <a:spcPct val="130000"/>
              </a:lnSpc>
            </a:pPr>
            <a:r>
              <a:rPr lang="en-GB" b="1" dirty="0">
                <a:solidFill>
                  <a:schemeClr val="accent6">
                    <a:lumMod val="40000"/>
                    <a:lumOff val="60000"/>
                  </a:schemeClr>
                </a:solidFill>
              </a:rPr>
              <a:t>Set up by siblings, Jamie &amp; Kaylie Wright in January 2016.</a:t>
            </a:r>
          </a:p>
          <a:p>
            <a:pPr algn="l">
              <a:lnSpc>
                <a:spcPct val="130000"/>
              </a:lnSpc>
            </a:pPr>
            <a:r>
              <a:rPr lang="en-GB" b="1" dirty="0">
                <a:solidFill>
                  <a:schemeClr val="accent6">
                    <a:lumMod val="40000"/>
                    <a:lumOff val="60000"/>
                  </a:schemeClr>
                </a:solidFill>
              </a:rPr>
              <a:t>We host a youth space one night a week and have grown from 12 to 50+ members. We provide a social environment with a wide range of relaxed but structured activities. Attempting to empower our members by giving them ownership of the collective itself. Learning to serve each other rather than themselves. See how their money is used and what it takes to make things happen. Doing what they would like to do and not what is thought they need to do. Being there for them to gain confidence and build friendships.</a:t>
            </a:r>
          </a:p>
          <a:p>
            <a:pPr algn="l">
              <a:lnSpc>
                <a:spcPct val="130000"/>
              </a:lnSpc>
            </a:pPr>
            <a:r>
              <a:rPr lang="en-GB" b="1" dirty="0">
                <a:solidFill>
                  <a:schemeClr val="accent6">
                    <a:lumMod val="40000"/>
                    <a:lumOff val="60000"/>
                  </a:schemeClr>
                </a:solidFill>
              </a:rPr>
              <a:t>All this we do in 2 hours, once a week. </a:t>
            </a:r>
          </a:p>
          <a:p>
            <a:pPr>
              <a:lnSpc>
                <a:spcPct val="130000"/>
              </a:lnSpc>
            </a:pPr>
            <a:r>
              <a:rPr lang="en-GB" b="1" dirty="0">
                <a:solidFill>
                  <a:schemeClr val="accent6">
                    <a:lumMod val="40000"/>
                    <a:lumOff val="60000"/>
                  </a:schemeClr>
                </a:solidFill>
              </a:rPr>
              <a:t> </a:t>
            </a:r>
          </a:p>
          <a:p>
            <a:endParaRPr lang="en-GB" dirty="0"/>
          </a:p>
        </p:txBody>
      </p:sp>
    </p:spTree>
    <p:extLst>
      <p:ext uri="{BB962C8B-B14F-4D97-AF65-F5344CB8AC3E}">
        <p14:creationId xmlns:p14="http://schemas.microsoft.com/office/powerpoint/2010/main" val="3910525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18053"/>
            <a:ext cx="10820399" cy="662608"/>
          </a:xfrm>
        </p:spPr>
        <p:txBody>
          <a:bodyPr/>
          <a:lstStyle/>
          <a:p>
            <a:pPr algn="l"/>
            <a:r>
              <a:rPr lang="en-GB" b="1" dirty="0">
                <a:solidFill>
                  <a:srgbClr val="CC0099"/>
                </a:solidFill>
              </a:rPr>
              <a:t>  </a:t>
            </a:r>
            <a:r>
              <a:rPr lang="en-GB" b="1" dirty="0">
                <a:solidFill>
                  <a:schemeClr val="accent6">
                    <a:lumMod val="75000"/>
                  </a:schemeClr>
                </a:solidFill>
              </a:rPr>
              <a:t>the idea of necessity </a:t>
            </a:r>
          </a:p>
        </p:txBody>
      </p:sp>
      <p:sp>
        <p:nvSpPr>
          <p:cNvPr id="5" name="Text Placeholder 4"/>
          <p:cNvSpPr>
            <a:spLocks noGrp="1"/>
          </p:cNvSpPr>
          <p:nvPr>
            <p:ph type="body" idx="1"/>
          </p:nvPr>
        </p:nvSpPr>
        <p:spPr>
          <a:xfrm>
            <a:off x="850899" y="980661"/>
            <a:ext cx="10490200" cy="5473148"/>
          </a:xfrm>
        </p:spPr>
        <p:txBody>
          <a:bodyPr>
            <a:normAutofit lnSpcReduction="10000"/>
          </a:bodyPr>
          <a:lstStyle/>
          <a:p>
            <a:pPr algn="l">
              <a:lnSpc>
                <a:spcPct val="140000"/>
              </a:lnSpc>
              <a:spcAft>
                <a:spcPts val="600"/>
              </a:spcAft>
            </a:pPr>
            <a:r>
              <a:rPr lang="en-GB" sz="1600" b="1" spc="230" dirty="0">
                <a:solidFill>
                  <a:schemeClr val="accent5">
                    <a:lumMod val="60000"/>
                    <a:lumOff val="40000"/>
                  </a:schemeClr>
                </a:solidFill>
              </a:rPr>
              <a:t>Through questionnaires, conversations and studies we have highlighted the severe need for the services we have outlined. For too long they have been left to their own devises, left to deal with the transition from childhood to adulthood. </a:t>
            </a:r>
          </a:p>
          <a:p>
            <a:pPr algn="l">
              <a:lnSpc>
                <a:spcPct val="140000"/>
              </a:lnSpc>
              <a:spcAft>
                <a:spcPts val="600"/>
              </a:spcAft>
            </a:pPr>
            <a:r>
              <a:rPr lang="en-GB" sz="1600" b="1" spc="230" dirty="0">
                <a:solidFill>
                  <a:schemeClr val="accent5">
                    <a:lumMod val="60000"/>
                    <a:lumOff val="40000"/>
                  </a:schemeClr>
                </a:solidFill>
              </a:rPr>
              <a:t>Our base ethos is to give them that haven, somewhere they have confidence in and parents are confident in them being safe. Learning through running the aspects of the business that there ideas can make a difference and that they can make change for themselves. </a:t>
            </a:r>
          </a:p>
          <a:p>
            <a:pPr algn="l">
              <a:lnSpc>
                <a:spcPct val="140000"/>
              </a:lnSpc>
              <a:spcAft>
                <a:spcPts val="600"/>
              </a:spcAft>
            </a:pPr>
            <a:r>
              <a:rPr lang="en-GB" sz="1600" b="1" spc="230" dirty="0">
                <a:solidFill>
                  <a:schemeClr val="accent5">
                    <a:lumMod val="60000"/>
                    <a:lumOff val="40000"/>
                  </a:schemeClr>
                </a:solidFill>
              </a:rPr>
              <a:t>We would show them the environmental impacts that businesses have on their surroundings and how they can make decisions to effect this. We would allow them to use the lessons they learn at school in a practical and real way, thus showing them that learning does have a purpose. We would want this to grow in to a region wide idea that would be serviced by the original members. Giving them real employment opportunities through the growth of the collective. </a:t>
            </a:r>
          </a:p>
          <a:p>
            <a:pPr algn="l">
              <a:lnSpc>
                <a:spcPct val="140000"/>
              </a:lnSpc>
              <a:spcAft>
                <a:spcPts val="600"/>
              </a:spcAft>
            </a:pPr>
            <a:r>
              <a:rPr lang="en-GB" sz="1900" b="1" spc="230" dirty="0">
                <a:solidFill>
                  <a:srgbClr val="CC0099"/>
                </a:solidFill>
              </a:rPr>
              <a:t>Limits are only boundaries we haven’t crossed yet. </a:t>
            </a:r>
          </a:p>
        </p:txBody>
      </p:sp>
    </p:spTree>
    <p:extLst>
      <p:ext uri="{BB962C8B-B14F-4D97-AF65-F5344CB8AC3E}">
        <p14:creationId xmlns:p14="http://schemas.microsoft.com/office/powerpoint/2010/main" val="3443271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864" y="2524991"/>
            <a:ext cx="8610600" cy="1517074"/>
          </a:xfrm>
        </p:spPr>
        <p:txBody>
          <a:bodyPr>
            <a:noAutofit/>
          </a:bodyPr>
          <a:lstStyle/>
          <a:p>
            <a:pPr algn="ctr"/>
            <a:r>
              <a:rPr lang="en-GB" sz="6000" b="1" dirty="0">
                <a:solidFill>
                  <a:srgbClr val="FF0000"/>
                </a:solidFill>
              </a:rPr>
              <a:t>THEIR FUTURE. </a:t>
            </a:r>
            <a:br>
              <a:rPr lang="en-GB" sz="6000" b="1" dirty="0">
                <a:solidFill>
                  <a:srgbClr val="FF0000"/>
                </a:solidFill>
              </a:rPr>
            </a:br>
            <a:r>
              <a:rPr lang="en-GB" sz="6000" b="1" dirty="0">
                <a:solidFill>
                  <a:srgbClr val="FF0000"/>
                </a:solidFill>
              </a:rPr>
              <a:t>THEIR BUSINESS.</a:t>
            </a:r>
          </a:p>
        </p:txBody>
      </p:sp>
    </p:spTree>
    <p:extLst>
      <p:ext uri="{BB962C8B-B14F-4D97-AF65-F5344CB8AC3E}">
        <p14:creationId xmlns:p14="http://schemas.microsoft.com/office/powerpoint/2010/main" val="616340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682" y="2478873"/>
            <a:ext cx="8610600" cy="1293028"/>
          </a:xfrm>
        </p:spPr>
        <p:txBody>
          <a:bodyPr>
            <a:noAutofit/>
          </a:bodyPr>
          <a:lstStyle/>
          <a:p>
            <a:pPr algn="ctr"/>
            <a:r>
              <a:rPr lang="en-GB" sz="6600" b="1" dirty="0"/>
              <a:t>Run by the youth. </a:t>
            </a:r>
            <a:br>
              <a:rPr lang="en-GB" sz="6600" b="1" dirty="0"/>
            </a:br>
            <a:r>
              <a:rPr lang="en-GB" sz="6600" b="1" dirty="0"/>
              <a:t>For the youth.</a:t>
            </a:r>
          </a:p>
        </p:txBody>
      </p:sp>
    </p:spTree>
    <p:extLst>
      <p:ext uri="{BB962C8B-B14F-4D97-AF65-F5344CB8AC3E}">
        <p14:creationId xmlns:p14="http://schemas.microsoft.com/office/powerpoint/2010/main" val="437145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C6C99D-6548-4FC6-A103-4877BCA6D390}"/>
              </a:ext>
            </a:extLst>
          </p:cNvPr>
          <p:cNvSpPr>
            <a:spLocks noGrp="1"/>
          </p:cNvSpPr>
          <p:nvPr>
            <p:ph idx="1"/>
          </p:nvPr>
        </p:nvSpPr>
        <p:spPr>
          <a:xfrm>
            <a:off x="526774" y="352507"/>
            <a:ext cx="10820400" cy="6273580"/>
          </a:xfrm>
        </p:spPr>
        <p:txBody>
          <a:bodyPr>
            <a:normAutofit/>
          </a:bodyPr>
          <a:lstStyle/>
          <a:p>
            <a:pPr marL="0" indent="0">
              <a:buNone/>
            </a:pPr>
            <a:r>
              <a:rPr lang="en-GB" b="1" dirty="0">
                <a:solidFill>
                  <a:schemeClr val="accent6">
                    <a:lumMod val="40000"/>
                    <a:lumOff val="60000"/>
                  </a:schemeClr>
                </a:solidFill>
              </a:rPr>
              <a:t>We strongly believe that there is a massive opportunity to establish a new way of looking at youth support and developing self-perpetuating life skills for the young population of </a:t>
            </a:r>
            <a:r>
              <a:rPr lang="en-GB" b="1" dirty="0" err="1">
                <a:solidFill>
                  <a:schemeClr val="accent6">
                    <a:lumMod val="40000"/>
                    <a:lumOff val="60000"/>
                  </a:schemeClr>
                </a:solidFill>
              </a:rPr>
              <a:t>Bude</a:t>
            </a:r>
            <a:r>
              <a:rPr lang="en-GB" b="1" dirty="0">
                <a:solidFill>
                  <a:schemeClr val="accent6">
                    <a:lumMod val="40000"/>
                    <a:lumOff val="60000"/>
                  </a:schemeClr>
                </a:solidFill>
              </a:rPr>
              <a:t>. So, we have formed a C.I.C business. </a:t>
            </a:r>
          </a:p>
          <a:p>
            <a:pPr marL="0" indent="0">
              <a:buNone/>
            </a:pPr>
            <a:r>
              <a:rPr lang="en-GB" b="1" dirty="0">
                <a:solidFill>
                  <a:schemeClr val="accent6">
                    <a:lumMod val="40000"/>
                    <a:lumOff val="60000"/>
                  </a:schemeClr>
                </a:solidFill>
              </a:rPr>
              <a:t>BLEND youth collective is a community interest company (C.I.C) for these simple reasons:</a:t>
            </a:r>
          </a:p>
          <a:p>
            <a:pPr lvl="0"/>
            <a:r>
              <a:rPr lang="en-GB" b="1" dirty="0">
                <a:solidFill>
                  <a:schemeClr val="accent6">
                    <a:lumMod val="40000"/>
                    <a:lumOff val="60000"/>
                  </a:schemeClr>
                </a:solidFill>
              </a:rPr>
              <a:t>The business primary objective is the community it supports, we do not have shareholders or owners that drive profit for their own gain. </a:t>
            </a:r>
          </a:p>
          <a:p>
            <a:pPr lvl="0"/>
            <a:r>
              <a:rPr lang="en-GB" b="1" dirty="0">
                <a:solidFill>
                  <a:schemeClr val="accent6">
                    <a:lumMod val="40000"/>
                    <a:lumOff val="60000"/>
                  </a:schemeClr>
                </a:solidFill>
              </a:rPr>
              <a:t>As founders, my sister and I retain control, but have appointed a board made up of our youth members.</a:t>
            </a:r>
          </a:p>
          <a:p>
            <a:pPr lvl="0"/>
            <a:r>
              <a:rPr lang="en-GB" b="1" dirty="0">
                <a:solidFill>
                  <a:schemeClr val="accent6">
                    <a:lumMod val="40000"/>
                    <a:lumOff val="60000"/>
                  </a:schemeClr>
                </a:solidFill>
              </a:rPr>
              <a:t>We can create a strong, sustainable and socially inclusive local company.</a:t>
            </a:r>
          </a:p>
          <a:p>
            <a:pPr lvl="0"/>
            <a:r>
              <a:rPr lang="en-GB" b="1" dirty="0">
                <a:solidFill>
                  <a:schemeClr val="accent6">
                    <a:lumMod val="40000"/>
                    <a:lumOff val="60000"/>
                  </a:schemeClr>
                </a:solidFill>
              </a:rPr>
              <a:t>Funding for charities and community groups is harder to get and uncertain. Becoming a full-time job just applying for grants.</a:t>
            </a:r>
          </a:p>
          <a:p>
            <a:pPr lvl="0"/>
            <a:r>
              <a:rPr lang="en-GB" b="1" dirty="0">
                <a:solidFill>
                  <a:schemeClr val="accent6">
                    <a:lumMod val="40000"/>
                    <a:lumOff val="60000"/>
                  </a:schemeClr>
                </a:solidFill>
              </a:rPr>
              <a:t>We will be in a position where we can make a profit and use it as capital or show funding bodies that we have been proactive in match funding.</a:t>
            </a:r>
          </a:p>
          <a:p>
            <a:endParaRPr lang="en-GB" dirty="0"/>
          </a:p>
        </p:txBody>
      </p:sp>
    </p:spTree>
    <p:extLst>
      <p:ext uri="{BB962C8B-B14F-4D97-AF65-F5344CB8AC3E}">
        <p14:creationId xmlns:p14="http://schemas.microsoft.com/office/powerpoint/2010/main" val="1620978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9DA8C-3362-47AA-912F-F90E1B17207E}"/>
              </a:ext>
            </a:extLst>
          </p:cNvPr>
          <p:cNvSpPr>
            <a:spLocks noGrp="1"/>
          </p:cNvSpPr>
          <p:nvPr>
            <p:ph type="title"/>
          </p:nvPr>
        </p:nvSpPr>
        <p:spPr>
          <a:xfrm>
            <a:off x="685800" y="371062"/>
            <a:ext cx="10820400" cy="795130"/>
          </a:xfrm>
        </p:spPr>
        <p:txBody>
          <a:bodyPr/>
          <a:lstStyle/>
          <a:p>
            <a:pPr algn="l"/>
            <a:r>
              <a:rPr lang="en-GB" b="1" dirty="0">
                <a:solidFill>
                  <a:srgbClr val="FFC000"/>
                </a:solidFill>
              </a:rPr>
              <a:t>WHAT WE PROPOSE</a:t>
            </a:r>
          </a:p>
        </p:txBody>
      </p:sp>
      <p:sp>
        <p:nvSpPr>
          <p:cNvPr id="3" name="Content Placeholder 2">
            <a:extLst>
              <a:ext uri="{FF2B5EF4-FFF2-40B4-BE49-F238E27FC236}">
                <a16:creationId xmlns:a16="http://schemas.microsoft.com/office/drawing/2014/main" id="{C6996E41-A090-4C4F-886A-0A797AE874F9}"/>
              </a:ext>
            </a:extLst>
          </p:cNvPr>
          <p:cNvSpPr>
            <a:spLocks noGrp="1"/>
          </p:cNvSpPr>
          <p:nvPr>
            <p:ph idx="1"/>
          </p:nvPr>
        </p:nvSpPr>
        <p:spPr>
          <a:xfrm>
            <a:off x="344557" y="1020417"/>
            <a:ext cx="11622155" cy="5685183"/>
          </a:xfrm>
        </p:spPr>
        <p:txBody>
          <a:bodyPr>
            <a:normAutofit fontScale="92500" lnSpcReduction="10000"/>
          </a:bodyPr>
          <a:lstStyle/>
          <a:p>
            <a:pPr marL="0" indent="0" algn="just">
              <a:buNone/>
            </a:pPr>
            <a:r>
              <a:rPr lang="en-GB" sz="2400" dirty="0"/>
              <a:t>The main idea comes from the heart of the local youth.</a:t>
            </a:r>
          </a:p>
          <a:p>
            <a:pPr marL="0" indent="0" algn="just">
              <a:buNone/>
            </a:pPr>
            <a:r>
              <a:rPr lang="en-GB" sz="2400" dirty="0"/>
              <a:t>A place full of what they want. Not only providing activities and opportunities </a:t>
            </a:r>
          </a:p>
          <a:p>
            <a:pPr marL="0" indent="0" algn="just">
              <a:buNone/>
            </a:pPr>
            <a:r>
              <a:rPr lang="en-GB" sz="2400" dirty="0"/>
              <a:t>but giving them a purpose, a home for their ideas and imagination.</a:t>
            </a:r>
          </a:p>
          <a:p>
            <a:pPr marL="0" indent="0" algn="just">
              <a:buNone/>
            </a:pPr>
            <a:r>
              <a:rPr lang="en-GB" sz="2400" dirty="0"/>
              <a:t>One building, incorporating six different ventures.</a:t>
            </a:r>
          </a:p>
          <a:p>
            <a:pPr algn="just"/>
            <a:r>
              <a:rPr lang="en-GB" sz="2400" b="1" dirty="0"/>
              <a:t>Milk bar &amp; lounge </a:t>
            </a:r>
          </a:p>
          <a:p>
            <a:pPr algn="just"/>
            <a:r>
              <a:rPr lang="en-GB" sz="2400" b="1" dirty="0"/>
              <a:t>Climbing walls</a:t>
            </a:r>
          </a:p>
          <a:p>
            <a:pPr algn="just"/>
            <a:r>
              <a:rPr lang="en-GB" sz="2400" b="1" dirty="0"/>
              <a:t>Skate bowls </a:t>
            </a:r>
          </a:p>
          <a:p>
            <a:pPr algn="just"/>
            <a:r>
              <a:rPr lang="en-GB" sz="2400" b="1" dirty="0"/>
              <a:t>performing arts space </a:t>
            </a:r>
          </a:p>
          <a:p>
            <a:pPr algn="just"/>
            <a:r>
              <a:rPr lang="en-GB" sz="2400" b="1" dirty="0"/>
              <a:t>shop outlet </a:t>
            </a:r>
          </a:p>
          <a:p>
            <a:pPr algn="just"/>
            <a:r>
              <a:rPr lang="en-GB" sz="2400" b="1" dirty="0"/>
              <a:t>and the youth collective itself. </a:t>
            </a:r>
          </a:p>
          <a:p>
            <a:pPr marL="0" indent="0" algn="just">
              <a:buNone/>
            </a:pPr>
            <a:r>
              <a:rPr lang="en-GB" sz="2400" dirty="0"/>
              <a:t>Each would support the other. Run by the collective for the development of the collective. All profits made would go back into the business and be used to grow their ideas, giving them ‘actual’ qualifications and experiences.</a:t>
            </a:r>
          </a:p>
          <a:p>
            <a:pPr marL="0" indent="0" algn="just">
              <a:buNone/>
            </a:pPr>
            <a:r>
              <a:rPr lang="en-GB" sz="2400" dirty="0"/>
              <a:t>This would be the base element, but with the potential to provide much needed rural outreach and employment opportunities.</a:t>
            </a:r>
          </a:p>
        </p:txBody>
      </p:sp>
    </p:spTree>
    <p:extLst>
      <p:ext uri="{BB962C8B-B14F-4D97-AF65-F5344CB8AC3E}">
        <p14:creationId xmlns:p14="http://schemas.microsoft.com/office/powerpoint/2010/main" val="2291719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231CE-E59B-441D-A101-A60668F8390F}"/>
              </a:ext>
            </a:extLst>
          </p:cNvPr>
          <p:cNvSpPr>
            <a:spLocks noGrp="1"/>
          </p:cNvSpPr>
          <p:nvPr>
            <p:ph type="title"/>
          </p:nvPr>
        </p:nvSpPr>
        <p:spPr>
          <a:xfrm>
            <a:off x="685801" y="609600"/>
            <a:ext cx="10820400" cy="569843"/>
          </a:xfrm>
        </p:spPr>
        <p:txBody>
          <a:bodyPr>
            <a:normAutofit fontScale="90000"/>
          </a:bodyPr>
          <a:lstStyle/>
          <a:p>
            <a:pPr algn="l"/>
            <a:r>
              <a:rPr lang="en-GB" b="1" dirty="0">
                <a:solidFill>
                  <a:srgbClr val="00B0F0"/>
                </a:solidFill>
              </a:rPr>
              <a:t>Food for thought</a:t>
            </a:r>
          </a:p>
        </p:txBody>
      </p:sp>
      <p:sp>
        <p:nvSpPr>
          <p:cNvPr id="3" name="Content Placeholder 2">
            <a:extLst>
              <a:ext uri="{FF2B5EF4-FFF2-40B4-BE49-F238E27FC236}">
                <a16:creationId xmlns:a16="http://schemas.microsoft.com/office/drawing/2014/main" id="{1E9B2DE4-0EB6-4C12-A044-1724190D08D5}"/>
              </a:ext>
            </a:extLst>
          </p:cNvPr>
          <p:cNvSpPr>
            <a:spLocks noGrp="1"/>
          </p:cNvSpPr>
          <p:nvPr>
            <p:ph idx="1"/>
          </p:nvPr>
        </p:nvSpPr>
        <p:spPr>
          <a:xfrm>
            <a:off x="685800" y="1285460"/>
            <a:ext cx="10820400" cy="5168349"/>
          </a:xfrm>
        </p:spPr>
        <p:txBody>
          <a:bodyPr>
            <a:normAutofit/>
          </a:bodyPr>
          <a:lstStyle/>
          <a:p>
            <a:pPr marL="0" indent="0">
              <a:buNone/>
            </a:pPr>
            <a:r>
              <a:rPr lang="en-GB" dirty="0"/>
              <a:t>This would need space. A lot of space. But it is a vital provision. </a:t>
            </a:r>
          </a:p>
          <a:p>
            <a:pPr marL="0" indent="0">
              <a:buNone/>
            </a:pPr>
            <a:r>
              <a:rPr lang="en-GB" dirty="0"/>
              <a:t>A study in 2009 highlighted the facts that </a:t>
            </a:r>
            <a:r>
              <a:rPr lang="en-GB" dirty="0" err="1"/>
              <a:t>Bude</a:t>
            </a:r>
            <a:r>
              <a:rPr lang="en-GB" dirty="0"/>
              <a:t> has the highest percentage of children to population in the south west, over 18%. Over half of these are from disadvantage homes and low income families. </a:t>
            </a:r>
          </a:p>
          <a:p>
            <a:pPr marL="0" indent="0">
              <a:buNone/>
            </a:pPr>
            <a:r>
              <a:rPr lang="en-GB" dirty="0"/>
              <a:t>Blend this with the neighbourhood development plan report, that shows the towns youth provision is 63% below the national average and youth amenities are also 21% below, it makes for a worrying statistic.</a:t>
            </a:r>
          </a:p>
          <a:p>
            <a:pPr marL="0" indent="0">
              <a:buNone/>
            </a:pPr>
            <a:r>
              <a:rPr lang="en-GB" dirty="0"/>
              <a:t>With the massive influx of affordable housing developments, these figures are only set to go one way. Along with the rise in anti social behaviour orders and vandalism, which are classic signs of youth boredom. There is not a more important subject that needs addressing. </a:t>
            </a:r>
          </a:p>
          <a:p>
            <a:pPr marL="0" indent="0">
              <a:buNone/>
            </a:pPr>
            <a:r>
              <a:rPr lang="en-GB" dirty="0"/>
              <a:t>As a town, we have a duty of care to safeguard the future generations, so that  we are certain they will be proud of this town. To hope that they will want to stay and keep </a:t>
            </a:r>
            <a:r>
              <a:rPr lang="en-GB" dirty="0" err="1"/>
              <a:t>Bude</a:t>
            </a:r>
            <a:r>
              <a:rPr lang="en-GB" dirty="0"/>
              <a:t> beautiful is not an option.  We have to make it happen.</a:t>
            </a:r>
          </a:p>
        </p:txBody>
      </p:sp>
    </p:spTree>
    <p:extLst>
      <p:ext uri="{BB962C8B-B14F-4D97-AF65-F5344CB8AC3E}">
        <p14:creationId xmlns:p14="http://schemas.microsoft.com/office/powerpoint/2010/main" val="327981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C850D-573F-4579-9DA7-5E44E5DB3E95}"/>
              </a:ext>
            </a:extLst>
          </p:cNvPr>
          <p:cNvSpPr>
            <a:spLocks noGrp="1"/>
          </p:cNvSpPr>
          <p:nvPr>
            <p:ph type="title"/>
          </p:nvPr>
        </p:nvSpPr>
        <p:spPr>
          <a:xfrm>
            <a:off x="914409" y="762000"/>
            <a:ext cx="10591791" cy="1295400"/>
          </a:xfrm>
        </p:spPr>
        <p:txBody>
          <a:bodyPr/>
          <a:lstStyle/>
          <a:p>
            <a:pPr algn="l"/>
            <a:r>
              <a:rPr lang="en-GB" b="1" dirty="0">
                <a:solidFill>
                  <a:srgbClr val="FF0000"/>
                </a:solidFill>
              </a:rPr>
              <a:t>Needs of the youth</a:t>
            </a:r>
          </a:p>
        </p:txBody>
      </p:sp>
      <p:sp>
        <p:nvSpPr>
          <p:cNvPr id="10" name="Text Placeholder 9">
            <a:extLst>
              <a:ext uri="{FF2B5EF4-FFF2-40B4-BE49-F238E27FC236}">
                <a16:creationId xmlns:a16="http://schemas.microsoft.com/office/drawing/2014/main" id="{CE55DF8C-FEA4-4261-B9A0-1858F1FE64CA}"/>
              </a:ext>
            </a:extLst>
          </p:cNvPr>
          <p:cNvSpPr>
            <a:spLocks noGrp="1"/>
          </p:cNvSpPr>
          <p:nvPr>
            <p:ph type="body" idx="1"/>
          </p:nvPr>
        </p:nvSpPr>
        <p:spPr>
          <a:xfrm>
            <a:off x="914409" y="2057400"/>
            <a:ext cx="10124652" cy="950314"/>
          </a:xfrm>
        </p:spPr>
        <p:txBody>
          <a:bodyPr>
            <a:normAutofit fontScale="77500" lnSpcReduction="20000"/>
          </a:bodyPr>
          <a:lstStyle/>
          <a:p>
            <a:r>
              <a:rPr lang="en-GB" dirty="0"/>
              <a:t>Over the Past months we have conducted various questionnaires and surveys. To help us gauge what the actual young people would like to have. The answers came back varied, random but yet unified. </a:t>
            </a:r>
          </a:p>
          <a:p>
            <a:endParaRPr lang="en-GB" dirty="0"/>
          </a:p>
        </p:txBody>
      </p:sp>
      <p:pic>
        <p:nvPicPr>
          <p:cNvPr id="8" name="Content Placeholder 7">
            <a:extLst>
              <a:ext uri="{FF2B5EF4-FFF2-40B4-BE49-F238E27FC236}">
                <a16:creationId xmlns:a16="http://schemas.microsoft.com/office/drawing/2014/main" id="{74F3D76F-688B-4B52-966C-95EF19576E1A}"/>
              </a:ext>
            </a:extLst>
          </p:cNvPr>
          <p:cNvPicPr>
            <a:picLocks noGrp="1" noChangeAspect="1"/>
          </p:cNvPicPr>
          <p:nvPr>
            <p:ph sz="half" idx="2"/>
          </p:nvPr>
        </p:nvPicPr>
        <p:blipFill>
          <a:blip r:embed="rId2"/>
          <a:stretch>
            <a:fillRect/>
          </a:stretch>
        </p:blipFill>
        <p:spPr>
          <a:xfrm>
            <a:off x="1618724" y="2769703"/>
            <a:ext cx="3579376" cy="3737113"/>
          </a:xfrm>
        </p:spPr>
      </p:pic>
      <p:sp>
        <p:nvSpPr>
          <p:cNvPr id="11" name="Text Placeholder 10">
            <a:extLst>
              <a:ext uri="{FF2B5EF4-FFF2-40B4-BE49-F238E27FC236}">
                <a16:creationId xmlns:a16="http://schemas.microsoft.com/office/drawing/2014/main" id="{4A6F6881-FA56-4BBC-A8E2-2666512B679D}"/>
              </a:ext>
            </a:extLst>
          </p:cNvPr>
          <p:cNvSpPr>
            <a:spLocks noGrp="1"/>
          </p:cNvSpPr>
          <p:nvPr>
            <p:ph type="body" sz="quarter" idx="3"/>
          </p:nvPr>
        </p:nvSpPr>
        <p:spPr>
          <a:xfrm>
            <a:off x="11396870" y="2183802"/>
            <a:ext cx="109330" cy="823912"/>
          </a:xfrm>
        </p:spPr>
        <p:txBody>
          <a:bodyPr/>
          <a:lstStyle/>
          <a:p>
            <a:r>
              <a:rPr lang="en-GB" dirty="0"/>
              <a:t> </a:t>
            </a:r>
          </a:p>
        </p:txBody>
      </p:sp>
      <p:pic>
        <p:nvPicPr>
          <p:cNvPr id="13" name="Content Placeholder 12">
            <a:extLst>
              <a:ext uri="{FF2B5EF4-FFF2-40B4-BE49-F238E27FC236}">
                <a16:creationId xmlns:a16="http://schemas.microsoft.com/office/drawing/2014/main" id="{3FE18E8B-40DF-4571-A378-ECC64A34A536}"/>
              </a:ext>
            </a:extLst>
          </p:cNvPr>
          <p:cNvPicPr>
            <a:picLocks noGrp="1" noChangeAspect="1"/>
          </p:cNvPicPr>
          <p:nvPr>
            <p:ph sz="quarter" idx="4"/>
          </p:nvPr>
        </p:nvPicPr>
        <p:blipFill>
          <a:blip r:embed="rId3"/>
          <a:stretch>
            <a:fillRect/>
          </a:stretch>
        </p:blipFill>
        <p:spPr>
          <a:xfrm>
            <a:off x="6210304" y="2769703"/>
            <a:ext cx="3634344" cy="3737113"/>
          </a:xfrm>
        </p:spPr>
      </p:pic>
    </p:spTree>
    <p:extLst>
      <p:ext uri="{BB962C8B-B14F-4D97-AF65-F5344CB8AC3E}">
        <p14:creationId xmlns:p14="http://schemas.microsoft.com/office/powerpoint/2010/main" val="319558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3F09-3AF0-459C-8A64-956D43219B2F}"/>
              </a:ext>
            </a:extLst>
          </p:cNvPr>
          <p:cNvSpPr>
            <a:spLocks noGrp="1"/>
          </p:cNvSpPr>
          <p:nvPr>
            <p:ph type="title"/>
          </p:nvPr>
        </p:nvSpPr>
        <p:spPr>
          <a:xfrm>
            <a:off x="685800" y="753534"/>
            <a:ext cx="10820399" cy="677702"/>
          </a:xfrm>
        </p:spPr>
        <p:txBody>
          <a:bodyPr>
            <a:normAutofit/>
          </a:bodyPr>
          <a:lstStyle/>
          <a:p>
            <a:pPr algn="l"/>
            <a:r>
              <a:rPr lang="en-GB" b="1" dirty="0">
                <a:solidFill>
                  <a:srgbClr val="FFFF00"/>
                </a:solidFill>
              </a:rPr>
              <a:t>HOW WOULD YOU LIKE BLEND TO GROW?</a:t>
            </a:r>
          </a:p>
        </p:txBody>
      </p:sp>
      <p:sp>
        <p:nvSpPr>
          <p:cNvPr id="3" name="Text Placeholder 2">
            <a:extLst>
              <a:ext uri="{FF2B5EF4-FFF2-40B4-BE49-F238E27FC236}">
                <a16:creationId xmlns:a16="http://schemas.microsoft.com/office/drawing/2014/main" id="{B34C401C-2EF3-416C-BE42-4599EF55C583}"/>
              </a:ext>
            </a:extLst>
          </p:cNvPr>
          <p:cNvSpPr>
            <a:spLocks noGrp="1"/>
          </p:cNvSpPr>
          <p:nvPr>
            <p:ph type="body" idx="1"/>
          </p:nvPr>
        </p:nvSpPr>
        <p:spPr>
          <a:xfrm>
            <a:off x="543340" y="1431237"/>
            <a:ext cx="11198086" cy="5168346"/>
          </a:xfrm>
        </p:spPr>
        <p:txBody>
          <a:bodyPr>
            <a:normAutofit lnSpcReduction="10000"/>
          </a:bodyPr>
          <a:lstStyle/>
          <a:p>
            <a:pPr algn="l"/>
            <a:r>
              <a:rPr lang="en-GB" sz="2400" b="1" dirty="0">
                <a:solidFill>
                  <a:srgbClr val="00B0F0"/>
                </a:solidFill>
              </a:rPr>
              <a:t>POOL TABLE. A PLACE THAT’S OURS. TAKE A FRIEND TO BLEND. GRAFFITI. MORE ACTIVITIES. MORE PEOPLE. GROW IN CONFIDENCE. MORE SPACE. PARTY BUS. MORE ADULTS. CAMPING. BEACH. PEOPLE. GET BIGGER. BLEND SONG. FUNDRAISING. BEANBAGS. MORE ROOMS. A FAMILY. CARNIVAL. FOOD,FOOD,FOOD! BIGGER VENUE. STREET ART. SKATEBOARDS. CLIMBING WALL. LIBRARY. QUIET SPACE. MILKSHAKES. GYM. MORE BLENDERS!</a:t>
            </a:r>
          </a:p>
          <a:p>
            <a:pPr algn="l"/>
            <a:r>
              <a:rPr lang="en-GB" dirty="0"/>
              <a:t>There are a lot more answers, but such things as QUICKLY, DON’T KNOW and LIKE A VAMPIRE, we left out. </a:t>
            </a:r>
          </a:p>
          <a:p>
            <a:pPr algn="l"/>
            <a:r>
              <a:rPr lang="en-GB" dirty="0"/>
              <a:t>Several of the answers we have already worked on and completed. Beach excursions, camping, baking and building advocates that give the collective that family feel. Other answers are what we’ve based a lot of our ideas around. Blending them together to create the hub of youth involvement that we want to advocate. </a:t>
            </a:r>
          </a:p>
          <a:p>
            <a:pPr algn="l"/>
            <a:endParaRPr lang="en-GB" sz="700" dirty="0"/>
          </a:p>
          <a:p>
            <a:pPr algn="l"/>
            <a:r>
              <a:rPr lang="en-GB" dirty="0"/>
              <a:t>All answers are taken from questionnaires done either at Blend or at </a:t>
            </a:r>
            <a:r>
              <a:rPr lang="en-GB" dirty="0" err="1"/>
              <a:t>Bude</a:t>
            </a:r>
            <a:r>
              <a:rPr lang="en-GB" dirty="0"/>
              <a:t> haven community school. The answers have also been compiled by Blenders.</a:t>
            </a:r>
          </a:p>
          <a:p>
            <a:pPr algn="l"/>
            <a:endParaRPr lang="en-GB" dirty="0"/>
          </a:p>
        </p:txBody>
      </p:sp>
    </p:spTree>
    <p:extLst>
      <p:ext uri="{BB962C8B-B14F-4D97-AF65-F5344CB8AC3E}">
        <p14:creationId xmlns:p14="http://schemas.microsoft.com/office/powerpoint/2010/main" val="90160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3F09-3AF0-459C-8A64-956D43219B2F}"/>
              </a:ext>
            </a:extLst>
          </p:cNvPr>
          <p:cNvSpPr>
            <a:spLocks noGrp="1"/>
          </p:cNvSpPr>
          <p:nvPr>
            <p:ph type="title"/>
          </p:nvPr>
        </p:nvSpPr>
        <p:spPr>
          <a:xfrm>
            <a:off x="685800" y="753534"/>
            <a:ext cx="10820399" cy="677702"/>
          </a:xfrm>
        </p:spPr>
        <p:txBody>
          <a:bodyPr>
            <a:normAutofit/>
          </a:bodyPr>
          <a:lstStyle/>
          <a:p>
            <a:pPr algn="l"/>
            <a:r>
              <a:rPr lang="en-GB" b="1" dirty="0">
                <a:solidFill>
                  <a:srgbClr val="FFFF00"/>
                </a:solidFill>
              </a:rPr>
              <a:t>What would you like to see at blend?</a:t>
            </a:r>
          </a:p>
        </p:txBody>
      </p:sp>
      <p:sp>
        <p:nvSpPr>
          <p:cNvPr id="3" name="Text Placeholder 2">
            <a:extLst>
              <a:ext uri="{FF2B5EF4-FFF2-40B4-BE49-F238E27FC236}">
                <a16:creationId xmlns:a16="http://schemas.microsoft.com/office/drawing/2014/main" id="{B34C401C-2EF3-416C-BE42-4599EF55C583}"/>
              </a:ext>
            </a:extLst>
          </p:cNvPr>
          <p:cNvSpPr>
            <a:spLocks noGrp="1"/>
          </p:cNvSpPr>
          <p:nvPr>
            <p:ph type="body" idx="1"/>
          </p:nvPr>
        </p:nvSpPr>
        <p:spPr>
          <a:xfrm>
            <a:off x="685800" y="1431237"/>
            <a:ext cx="10828867" cy="5168346"/>
          </a:xfrm>
        </p:spPr>
        <p:txBody>
          <a:bodyPr>
            <a:normAutofit lnSpcReduction="10000"/>
          </a:bodyPr>
          <a:lstStyle/>
          <a:p>
            <a:pPr algn="l"/>
            <a:r>
              <a:rPr lang="en-GB" sz="2400" b="1" dirty="0">
                <a:solidFill>
                  <a:srgbClr val="00B0F0"/>
                </a:solidFill>
              </a:rPr>
              <a:t>MORE COLOUR. BOUNCY CASTLE. OUTSIDE ACTIVITIES. FREE RUNNING. ROLLER BLADING. WATER PARK. SURFING. DISCO. FANCY DRESS. MORE EQUIPMENT. MINI PIZZAS. HAPPINESS. FOOD! FURNITURE. FILMS. ANYTHING FUN. GRAFFITI. SKATING. CLIMBING. MILKSHAKES. BEANBAGS. NEW PEOPLE. EXPERIENCES. CHALLENGES. ART. SKATE RAMPS. MY FRIENDS.</a:t>
            </a:r>
          </a:p>
          <a:p>
            <a:pPr algn="l"/>
            <a:r>
              <a:rPr lang="en-GB" dirty="0"/>
              <a:t>Again more answers were available but such things as ZOMBIES, DRACULA and MY BED, were left out. </a:t>
            </a:r>
          </a:p>
          <a:p>
            <a:pPr algn="l"/>
            <a:r>
              <a:rPr lang="en-GB" dirty="0"/>
              <a:t>Several of the answers we have already worked on and completed. Beanbags. skateboards. The others we have helped the members realise its up to them to make it happen, bringing friends, creating challenges, making milkshakes! So again getting them to work together to make things happen.</a:t>
            </a:r>
          </a:p>
          <a:p>
            <a:pPr algn="l"/>
            <a:endParaRPr lang="en-GB" dirty="0"/>
          </a:p>
          <a:p>
            <a:pPr algn="l"/>
            <a:r>
              <a:rPr lang="en-GB" dirty="0"/>
              <a:t>All answers are taken from questionnaires done either at Blend or at </a:t>
            </a:r>
            <a:r>
              <a:rPr lang="en-GB" dirty="0" err="1"/>
              <a:t>Bude</a:t>
            </a:r>
            <a:r>
              <a:rPr lang="en-GB" dirty="0"/>
              <a:t> haven. The answers have also been compiled by Blenders.</a:t>
            </a:r>
          </a:p>
          <a:p>
            <a:pPr algn="l"/>
            <a:endParaRPr lang="en-GB" dirty="0"/>
          </a:p>
        </p:txBody>
      </p:sp>
    </p:spTree>
    <p:extLst>
      <p:ext uri="{BB962C8B-B14F-4D97-AF65-F5344CB8AC3E}">
        <p14:creationId xmlns:p14="http://schemas.microsoft.com/office/powerpoint/2010/main" val="2592426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2BE3-B31B-433F-AF9A-A2FE865C117A}"/>
              </a:ext>
            </a:extLst>
          </p:cNvPr>
          <p:cNvSpPr>
            <a:spLocks noGrp="1"/>
          </p:cNvSpPr>
          <p:nvPr>
            <p:ph type="title"/>
          </p:nvPr>
        </p:nvSpPr>
        <p:spPr>
          <a:xfrm>
            <a:off x="685800" y="753534"/>
            <a:ext cx="10820399" cy="690954"/>
          </a:xfrm>
        </p:spPr>
        <p:txBody>
          <a:bodyPr/>
          <a:lstStyle/>
          <a:p>
            <a:pPr algn="l"/>
            <a:r>
              <a:rPr lang="en-GB" b="1" dirty="0">
                <a:solidFill>
                  <a:schemeClr val="accent5"/>
                </a:solidFill>
              </a:rPr>
              <a:t>ANSWERS SUMMARISED</a:t>
            </a:r>
          </a:p>
        </p:txBody>
      </p:sp>
      <p:sp>
        <p:nvSpPr>
          <p:cNvPr id="3" name="Text Placeholder 2">
            <a:extLst>
              <a:ext uri="{FF2B5EF4-FFF2-40B4-BE49-F238E27FC236}">
                <a16:creationId xmlns:a16="http://schemas.microsoft.com/office/drawing/2014/main" id="{ED5B1977-325A-416F-B986-9BE167B1DBB1}"/>
              </a:ext>
            </a:extLst>
          </p:cNvPr>
          <p:cNvSpPr>
            <a:spLocks noGrp="1"/>
          </p:cNvSpPr>
          <p:nvPr>
            <p:ph type="body" idx="1"/>
          </p:nvPr>
        </p:nvSpPr>
        <p:spPr>
          <a:xfrm>
            <a:off x="685800" y="1749286"/>
            <a:ext cx="10828867" cy="3631097"/>
          </a:xfrm>
        </p:spPr>
        <p:txBody>
          <a:bodyPr>
            <a:normAutofit/>
          </a:bodyPr>
          <a:lstStyle/>
          <a:p>
            <a:pPr algn="l"/>
            <a:r>
              <a:rPr lang="en-GB" dirty="0"/>
              <a:t>SO IN A NUT SHELL, THEY WOULD LIKE:</a:t>
            </a:r>
          </a:p>
          <a:p>
            <a:pPr algn="l"/>
            <a:r>
              <a:rPr lang="en-GB" dirty="0"/>
              <a:t>A BIGGER SPACE TO HOUSE A BIGGER BLEND, SO MORE BLENDERS CAN ENJOY: </a:t>
            </a:r>
          </a:p>
          <a:p>
            <a:pPr algn="l"/>
            <a:r>
              <a:rPr lang="en-GB" dirty="0"/>
              <a:t>MAKING MORE FOOD, DOING MORE ACTIVITIES ON MORE EQUIPMENT. BRINGING THEM CLOSER THROUGH CHALLENGES AND EXPERIENCES.</a:t>
            </a:r>
          </a:p>
          <a:p>
            <a:pPr algn="l"/>
            <a:r>
              <a:rPr lang="en-GB" dirty="0"/>
              <a:t>MAKING IDEAS REALITY THROUGH ART AND CREATIVITY WHILST MAKING MORE FRIENDS.</a:t>
            </a:r>
          </a:p>
          <a:p>
            <a:pPr algn="ctr"/>
            <a:endParaRPr lang="en-GB" sz="2800" b="1" dirty="0"/>
          </a:p>
          <a:p>
            <a:pPr algn="ctr"/>
            <a:r>
              <a:rPr lang="en-GB" sz="2800" b="1" dirty="0"/>
              <a:t>Its that simple. No bells, no whistles.</a:t>
            </a:r>
          </a:p>
        </p:txBody>
      </p:sp>
    </p:spTree>
    <p:extLst>
      <p:ext uri="{BB962C8B-B14F-4D97-AF65-F5344CB8AC3E}">
        <p14:creationId xmlns:p14="http://schemas.microsoft.com/office/powerpoint/2010/main" val="112005666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1615</TotalTime>
  <Words>2268</Words>
  <Application>Microsoft Office PowerPoint</Application>
  <PresentationFormat>Widescreen</PresentationFormat>
  <Paragraphs>125</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Century Gothic</vt:lpstr>
      <vt:lpstr>Vapor Trail</vt:lpstr>
      <vt:lpstr>BLEND the youth provision vision</vt:lpstr>
      <vt:lpstr>  Who we are</vt:lpstr>
      <vt:lpstr>PowerPoint Presentation</vt:lpstr>
      <vt:lpstr>WHAT WE PROPOSE</vt:lpstr>
      <vt:lpstr>Food for thought</vt:lpstr>
      <vt:lpstr>Needs of the youth</vt:lpstr>
      <vt:lpstr>HOW WOULD YOU LIKE BLEND TO GROW?</vt:lpstr>
      <vt:lpstr>What would you like to see at blend?</vt:lpstr>
      <vt:lpstr>ANSWERS SUMMARISED</vt:lpstr>
      <vt:lpstr>  How it would look</vt:lpstr>
      <vt:lpstr>A VISUAL IDEA </vt:lpstr>
      <vt:lpstr>HOW IT COULD LOOK</vt:lpstr>
      <vt:lpstr>DESIGN EXAMPLES</vt:lpstr>
      <vt:lpstr>THE EFFECTS OF BLENDING BUDE COGNITIVE BENEFITS</vt:lpstr>
      <vt:lpstr>PHYSICAL BENEFITS</vt:lpstr>
      <vt:lpstr>EMOTIONAL BENEFITS</vt:lpstr>
      <vt:lpstr>SOCIAL BENEFITS</vt:lpstr>
      <vt:lpstr>  How this will work</vt:lpstr>
      <vt:lpstr>GETTING BLENDING</vt:lpstr>
      <vt:lpstr>  the idea of necessity </vt:lpstr>
      <vt:lpstr>THEIR FUTURE.  THEIR BUSINESS.</vt:lpstr>
      <vt:lpstr>Run by the youth.  For the youth.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DOWNS REDEVELOPMENT PROPOSAL</dc:title>
  <dc:creator>jamie wright</dc:creator>
  <cp:lastModifiedBy>jamie wright</cp:lastModifiedBy>
  <cp:revision>97</cp:revision>
  <dcterms:created xsi:type="dcterms:W3CDTF">2016-12-19T10:31:33Z</dcterms:created>
  <dcterms:modified xsi:type="dcterms:W3CDTF">2018-02-10T15:34:50Z</dcterms:modified>
</cp:coreProperties>
</file>